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8" r:id="rId12"/>
    <p:sldId id="269" r:id="rId13"/>
    <p:sldId id="267" r:id="rId14"/>
    <p:sldId id="271" r:id="rId15"/>
    <p:sldId id="272" r:id="rId16"/>
    <p:sldId id="273" r:id="rId17"/>
    <p:sldId id="274" r:id="rId18"/>
    <p:sldId id="275" r:id="rId19"/>
    <p:sldId id="270" r:id="rId20"/>
    <p:sldId id="276" r:id="rId21"/>
    <p:sldId id="277" r:id="rId22"/>
    <p:sldId id="278" r:id="rId23"/>
    <p:sldId id="280" r:id="rId24"/>
    <p:sldId id="279" r:id="rId25"/>
    <p:sldId id="282"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3" r:id="rId45"/>
    <p:sldId id="304" r:id="rId46"/>
    <p:sldId id="305" r:id="rId47"/>
    <p:sldId id="306" r:id="rId48"/>
    <p:sldId id="283" r:id="rId49"/>
    <p:sldId id="307" r:id="rId50"/>
    <p:sldId id="310" r:id="rId51"/>
    <p:sldId id="311" r:id="rId52"/>
    <p:sldId id="313" r:id="rId53"/>
    <p:sldId id="312" r:id="rId54"/>
    <p:sldId id="314" r:id="rId55"/>
    <p:sldId id="309" r:id="rId56"/>
    <p:sldId id="315" r:id="rId57"/>
    <p:sldId id="316" r:id="rId58"/>
    <p:sldId id="317" r:id="rId59"/>
    <p:sldId id="318" r:id="rId60"/>
    <p:sldId id="319" r:id="rId61"/>
    <p:sldId id="321" r:id="rId62"/>
    <p:sldId id="320" r:id="rId63"/>
    <p:sldId id="308" r:id="rId64"/>
    <p:sldId id="322" r:id="rId65"/>
    <p:sldId id="323" r:id="rId66"/>
    <p:sldId id="324" r:id="rId67"/>
    <p:sldId id="325" r:id="rId68"/>
    <p:sldId id="326" r:id="rId69"/>
    <p:sldId id="328"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6045"/>
  </p:normalViewPr>
  <p:slideViewPr>
    <p:cSldViewPr snapToGrid="0">
      <p:cViewPr>
        <p:scale>
          <a:sx n="110" d="100"/>
          <a:sy n="110" d="100"/>
        </p:scale>
        <p:origin x="87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394F-358B-C817-5E8D-0A246D838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754E4-4CD5-4113-DA90-910FF32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66AB-51C1-81FB-46C2-D341939F70B3}"/>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E5FE338A-C63B-9C2A-86D4-E11F2ABAE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EC2D0-22C4-CC08-C8D3-119D561EFF56}"/>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58675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D3D-24B3-4DCD-DB8F-D28C459DE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3E9EFD-AF4A-203E-0BF0-8D710EE7E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2C311-DE9D-3215-D517-C6F2869032DF}"/>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105309E5-D878-C5BA-6ED2-95A7875E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C2C56-26BA-CE2E-5918-835BBFB146A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809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5715-1B46-FCA8-1C58-BAB06264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43E7A-AB26-8FD1-4C68-1058DAB35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F374-33E5-DFB3-3D3D-B7C8C5B868F8}"/>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E5AA3F5C-2CE7-0FCE-9B0B-B532F7EAD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D7A7-3A18-8D9F-2CDE-C1B6285B128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2942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7939-16DB-BD6D-98FC-C767382A5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AACA-28C6-71D1-0216-04E2D96A0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15BA-CC68-EEEB-1DA0-488C66C7C808}"/>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91CEFE7B-AE01-DC66-AE6C-E8C14586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1FF5F-3B8B-F741-7EF5-9C8EFEF3AF1A}"/>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83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D7AB-53E4-1D1E-BEC8-49F9AF993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646D3-DD78-D054-F220-700136E8F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35E5-086C-C4A0-62F7-73792F963630}"/>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B767EC25-0A9A-E2D1-71F5-E19F90E4F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0DAF-6AFE-8715-8C4D-A9787C6D7325}"/>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3742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EC8-48BB-81D5-D95E-C3D156F86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30AE-58A2-007D-C4D9-7EB0E0402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A17C1E-4BE7-8514-EE93-8A15AD3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5477F-91F9-65EC-63E4-38999CF5E810}"/>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6" name="Footer Placeholder 5">
            <a:extLst>
              <a:ext uri="{FF2B5EF4-FFF2-40B4-BE49-F238E27FC236}">
                <a16:creationId xmlns:a16="http://schemas.microsoft.com/office/drawing/2014/main" id="{F1F75205-EE14-D635-BF47-1D7C6B63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DE0E-78DD-E031-50C2-1A67463567A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6082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6CD-329A-E02B-CC67-42994D6FA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9A10B-F90D-96EE-F8DD-C1AB78759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DDD3-A276-8779-199E-EB79E898A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10475-843B-19A6-33D8-416AFF8B4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58DD9-03D7-45BF-9CD8-B1D633A29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A1F42-BD2D-6104-E030-05172A075D2B}"/>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8" name="Footer Placeholder 7">
            <a:extLst>
              <a:ext uri="{FF2B5EF4-FFF2-40B4-BE49-F238E27FC236}">
                <a16:creationId xmlns:a16="http://schemas.microsoft.com/office/drawing/2014/main" id="{9186F374-5EC7-A4E5-30BE-94C0A1190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64721-D6E8-CB07-9455-85596AFEDC9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743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5EBD-CA99-29E7-E195-42E58EDF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6008C-D2BE-7060-002C-3F19D7FE5CAC}"/>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4" name="Footer Placeholder 3">
            <a:extLst>
              <a:ext uri="{FF2B5EF4-FFF2-40B4-BE49-F238E27FC236}">
                <a16:creationId xmlns:a16="http://schemas.microsoft.com/office/drawing/2014/main" id="{BB2553E6-7CE6-D713-968A-8CF4CBD7F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BD507-1DBB-714C-3D61-0B5EDB24BE5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4947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8D2C0-0060-D506-CB28-2405E27949AD}"/>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3" name="Footer Placeholder 2">
            <a:extLst>
              <a:ext uri="{FF2B5EF4-FFF2-40B4-BE49-F238E27FC236}">
                <a16:creationId xmlns:a16="http://schemas.microsoft.com/office/drawing/2014/main" id="{83379EF6-9EA8-5392-5CB3-AA28957B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046EE-122F-F1CD-9C1D-F3D66B5BA43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58609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D244-03DE-1C4B-A576-BFA9240F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DAF4-CE3A-00D0-010B-4D17BE63C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166EB-E7FC-3490-6C21-50DD2198F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D92EB-B18A-610C-3095-2FFE280324CA}"/>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6" name="Footer Placeholder 5">
            <a:extLst>
              <a:ext uri="{FF2B5EF4-FFF2-40B4-BE49-F238E27FC236}">
                <a16:creationId xmlns:a16="http://schemas.microsoft.com/office/drawing/2014/main" id="{0658F8B4-02BB-548A-773C-2082F0149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718A7-0468-2CFB-6A25-B0A6CBB6649D}"/>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044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385C-52E6-01B8-E630-30CD249AF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76F9C-77EA-C7D9-450B-4BCBAE9DF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24B7F-7E33-6B68-083E-328F33CB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8106C-6CD7-3CB0-74C9-9261F4E1E2E1}"/>
              </a:ext>
            </a:extLst>
          </p:cNvPr>
          <p:cNvSpPr>
            <a:spLocks noGrp="1"/>
          </p:cNvSpPr>
          <p:nvPr>
            <p:ph type="dt" sz="half" idx="10"/>
          </p:nvPr>
        </p:nvSpPr>
        <p:spPr/>
        <p:txBody>
          <a:bodyPr/>
          <a:lstStyle/>
          <a:p>
            <a:fld id="{4779FFA7-2C74-D34C-9B5C-64F474BF401E}" type="datetimeFigureOut">
              <a:rPr lang="en-US" smtClean="0"/>
              <a:t>1/9/24</a:t>
            </a:fld>
            <a:endParaRPr lang="en-US"/>
          </a:p>
        </p:txBody>
      </p:sp>
      <p:sp>
        <p:nvSpPr>
          <p:cNvPr id="6" name="Footer Placeholder 5">
            <a:extLst>
              <a:ext uri="{FF2B5EF4-FFF2-40B4-BE49-F238E27FC236}">
                <a16:creationId xmlns:a16="http://schemas.microsoft.com/office/drawing/2014/main" id="{8D48041A-F5EF-5103-8A53-95E9CB8B0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7043-2614-13EE-F75A-5D8E59FB3E04}"/>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133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5390F-0CCC-E462-37E1-1307CBEC1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F8D139-F1E8-4A86-897D-495B7AB8F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238D9-108E-970F-C783-ED1584E7F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9FFA7-2C74-D34C-9B5C-64F474BF401E}" type="datetimeFigureOut">
              <a:rPr lang="en-US" smtClean="0"/>
              <a:t>1/9/24</a:t>
            </a:fld>
            <a:endParaRPr lang="en-US"/>
          </a:p>
        </p:txBody>
      </p:sp>
      <p:sp>
        <p:nvSpPr>
          <p:cNvPr id="5" name="Footer Placeholder 4">
            <a:extLst>
              <a:ext uri="{FF2B5EF4-FFF2-40B4-BE49-F238E27FC236}">
                <a16:creationId xmlns:a16="http://schemas.microsoft.com/office/drawing/2014/main" id="{4F6E0D18-B709-E048-0359-00998C93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46666-E32D-CEF6-D017-69A11371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866F2-A904-6E49-AFAE-2F255CA15D11}" type="slidenum">
              <a:rPr lang="en-US" smtClean="0"/>
              <a:t>‹#›</a:t>
            </a:fld>
            <a:endParaRPr lang="en-US"/>
          </a:p>
        </p:txBody>
      </p:sp>
    </p:spTree>
    <p:extLst>
      <p:ext uri="{BB962C8B-B14F-4D97-AF65-F5344CB8AC3E}">
        <p14:creationId xmlns:p14="http://schemas.microsoft.com/office/powerpoint/2010/main" val="36053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allasfed.org/research/economics/2022/08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EA53-5438-A637-966D-A8533FF96142}"/>
              </a:ext>
            </a:extLst>
          </p:cNvPr>
          <p:cNvSpPr>
            <a:spLocks noGrp="1"/>
          </p:cNvSpPr>
          <p:nvPr>
            <p:ph type="ctrTitle"/>
          </p:nvPr>
        </p:nvSpPr>
        <p:spPr/>
        <p:txBody>
          <a:bodyPr/>
          <a:lstStyle/>
          <a:p>
            <a:r>
              <a:rPr lang="en-US" dirty="0"/>
              <a:t>Week 7: The Business Cycle</a:t>
            </a:r>
          </a:p>
        </p:txBody>
      </p:sp>
      <p:sp>
        <p:nvSpPr>
          <p:cNvPr id="3" name="Subtitle 2">
            <a:extLst>
              <a:ext uri="{FF2B5EF4-FFF2-40B4-BE49-F238E27FC236}">
                <a16:creationId xmlns:a16="http://schemas.microsoft.com/office/drawing/2014/main" id="{08331155-CCF9-B244-9350-39D2D65AD2DB}"/>
              </a:ext>
            </a:extLst>
          </p:cNvPr>
          <p:cNvSpPr>
            <a:spLocks noGrp="1"/>
          </p:cNvSpPr>
          <p:nvPr>
            <p:ph type="subTitle" idx="1"/>
          </p:nvPr>
        </p:nvSpPr>
        <p:spPr/>
        <p:txBody>
          <a:bodyPr/>
          <a:lstStyle/>
          <a:p>
            <a:r>
              <a:rPr lang="en-US" dirty="0" err="1"/>
              <a:t>Kurlat</a:t>
            </a:r>
            <a:r>
              <a:rPr lang="en-US"/>
              <a:t> Chapter 12 and 13</a:t>
            </a:r>
          </a:p>
        </p:txBody>
      </p:sp>
    </p:spTree>
    <p:extLst>
      <p:ext uri="{BB962C8B-B14F-4D97-AF65-F5344CB8AC3E}">
        <p14:creationId xmlns:p14="http://schemas.microsoft.com/office/powerpoint/2010/main" val="393726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The </a:t>
                </a:r>
                <a:r>
                  <a:rPr lang="en-US" err="1"/>
                  <a:t>Hodrick</a:t>
                </a:r>
                <a:r>
                  <a:rPr lang="en-US"/>
                  <a:t>-Prescott Filter</a:t>
                </a:r>
              </a:p>
              <a:p>
                <a:pPr lvl="1"/>
                <a:r>
                  <a:rPr lang="en-US" err="1"/>
                  <a:t>Hodrick</a:t>
                </a:r>
                <a:r>
                  <a:rPr lang="en-US"/>
                  <a:t> and Prescott (1997) proposed an algorithm for distinguishing a “cycle” from a “trend” in the economic data</a:t>
                </a:r>
              </a:p>
              <a:p>
                <a:pPr lvl="1"/>
                <a:r>
                  <a:rPr lang="en-US"/>
                  <a:t>Their idea is to separate out the long-run growth (the “trend”) of any economic variable, such as GDP, from shorter deviations around the “trend”, which would be the ”cycles”</a:t>
                </a:r>
              </a:p>
              <a:p>
                <a:r>
                  <a:rPr lang="en-US"/>
                  <a:t>They predict the trend using</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d>
                                    </m:e>
                                    <m:sup>
                                      <m:r>
                                        <a:rPr lang="en-US" b="0" i="1" smtClean="0">
                                          <a:latin typeface="Cambria Math" panose="02040503050406030204" pitchFamily="18" charset="0"/>
                                        </a:rPr>
                                        <m:t>2</m:t>
                                      </m:r>
                                    </m:sup>
                                  </m:sSup>
                                </m:e>
                              </m:nary>
                            </m:e>
                          </m:nary>
                        </m:e>
                      </m:func>
                    </m:oMath>
                  </m:oMathPara>
                </a14:m>
                <a:endParaRPr lang="en-US"/>
              </a:p>
              <a:p>
                <a:pPr lvl="1"/>
                <a:endParaRPr lang="en-US"/>
              </a:p>
              <a:p>
                <a:pPr lvl="1"/>
                <a:r>
                  <a:rPr lang="en-US"/>
                  <a:t>The first term is the distance between the trend and actual variable</a:t>
                </a:r>
              </a:p>
              <a:p>
                <a:pPr lvl="1"/>
                <a:r>
                  <a:rPr lang="en-US"/>
                  <a:t>The second term is the change in the trend’s growth rate</a:t>
                </a:r>
              </a:p>
              <a:p>
                <a:pPr lvl="1"/>
                <a:r>
                  <a:rPr lang="en-US"/>
                  <a:t>Our </a:t>
                </a:r>
                <a14:m>
                  <m:oMath xmlns:m="http://schemas.openxmlformats.org/officeDocument/2006/math">
                    <m:r>
                      <a:rPr lang="en-US" b="0" i="1" smtClean="0">
                        <a:latin typeface="Cambria Math" panose="02040503050406030204" pitchFamily="18" charset="0"/>
                      </a:rPr>
                      <m:t>𝜆</m:t>
                    </m:r>
                  </m:oMath>
                </a14:m>
                <a:r>
                  <a:rPr lang="en-US"/>
                  <a:t> here is just an adjustment factor</a:t>
                </a:r>
              </a:p>
              <a:p>
                <a:pPr lvl="1"/>
                <a:endParaRPr lang="en-US"/>
              </a:p>
            </p:txBody>
          </p:sp>
        </mc:Choice>
        <mc:Fallback>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4534"/>
                </a:stretch>
              </a:blipFill>
            </p:spPr>
            <p:txBody>
              <a:bodyPr/>
              <a:lstStyle/>
              <a:p>
                <a:r>
                  <a:rPr lang="en-US">
                    <a:noFill/>
                  </a:rPr>
                  <a:t> </a:t>
                </a:r>
              </a:p>
            </p:txBody>
          </p:sp>
        </mc:Fallback>
      </mc:AlternateContent>
    </p:spTree>
    <p:extLst>
      <p:ext uri="{BB962C8B-B14F-4D97-AF65-F5344CB8AC3E}">
        <p14:creationId xmlns:p14="http://schemas.microsoft.com/office/powerpoint/2010/main" val="5561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lstStyle/>
              <a:p>
                <a:r>
                  <a:rPr lang="en-US"/>
                  <a:t>The trend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is smoother</a:t>
                </a:r>
                <a:br>
                  <a:rPr lang="en-US"/>
                </a:br>
                <a:r>
                  <a:rPr lang="en-US"/>
                  <a:t>than the actual GDP</a:t>
                </a:r>
                <a:br>
                  <a:rPr lang="en-US"/>
                </a:br>
                <a:r>
                  <a:rPr lang="en-US"/>
                  <a:t>data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endParaRPr lang="en-US"/>
              </a:p>
              <a:p>
                <a:r>
                  <a:rPr lang="en-US"/>
                  <a:t>After we have defined</a:t>
                </a:r>
                <a:br>
                  <a:rPr lang="en-US"/>
                </a:br>
                <a:r>
                  <a:rPr lang="en-US"/>
                  <a:t>a trend, a “cycle” is</a:t>
                </a:r>
                <a:br>
                  <a:rPr lang="en-US"/>
                </a:br>
                <a:r>
                  <a:rPr lang="en-US"/>
                  <a:t>defined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br>
                  <a:rPr lang="en-US"/>
                </a:br>
                <a:r>
                  <a:rPr lang="en-US"/>
                  <a:t>or actual less predicted </a:t>
                </a:r>
              </a:p>
              <a:p>
                <a:r>
                  <a:rPr lang="en-US"/>
                  <a:t>This is the deviation from</a:t>
                </a:r>
                <a:br>
                  <a:rPr lang="en-US"/>
                </a:br>
                <a:r>
                  <a:rPr lang="en-US"/>
                  <a:t>the trend</a:t>
                </a:r>
              </a:p>
            </p:txBody>
          </p:sp>
        </mc:Choice>
        <mc:Fallback>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E34B96-6816-29AA-7D4D-637D60182F56}"/>
              </a:ext>
            </a:extLst>
          </p:cNvPr>
          <p:cNvPicPr>
            <a:picLocks noChangeAspect="1"/>
          </p:cNvPicPr>
          <p:nvPr/>
        </p:nvPicPr>
        <p:blipFill>
          <a:blip r:embed="rId3"/>
          <a:stretch>
            <a:fillRect/>
          </a:stretch>
        </p:blipFill>
        <p:spPr>
          <a:xfrm>
            <a:off x="4987569" y="1481559"/>
            <a:ext cx="7204431" cy="5376441"/>
          </a:xfrm>
          <a:prstGeom prst="rect">
            <a:avLst/>
          </a:prstGeom>
        </p:spPr>
      </p:pic>
    </p:spTree>
    <p:extLst>
      <p:ext uri="{BB962C8B-B14F-4D97-AF65-F5344CB8AC3E}">
        <p14:creationId xmlns:p14="http://schemas.microsoft.com/office/powerpoint/2010/main" val="371746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We can look at the cyclical</a:t>
                </a:r>
                <a:br>
                  <a:rPr lang="en-US"/>
                </a:br>
                <a:r>
                  <a:rPr lang="en-US"/>
                  <a:t>component of GDP as a</a:t>
                </a:r>
                <a:br>
                  <a:rPr lang="en-US"/>
                </a:br>
                <a:r>
                  <a:rPr lang="en-US"/>
                  <a:t>percentage of a trend GDP</a:t>
                </a:r>
                <a:br>
                  <a:rPr lang="en-US"/>
                </a:br>
                <a:r>
                  <a:rPr lang="en-US"/>
                  <a:t>such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den>
                    </m:f>
                  </m:oMath>
                </a14:m>
                <a:endParaRPr lang="en-US"/>
              </a:p>
              <a:p>
                <a:r>
                  <a:rPr lang="en-US"/>
                  <a:t>We can compare it with</a:t>
                </a:r>
                <a:br>
                  <a:rPr lang="en-US"/>
                </a:br>
                <a:r>
                  <a:rPr lang="en-US"/>
                  <a:t>the NBER definitions of a</a:t>
                </a:r>
                <a:br>
                  <a:rPr lang="en-US"/>
                </a:br>
                <a:r>
                  <a:rPr lang="en-US"/>
                  <a:t>business cycle</a:t>
                </a:r>
              </a:p>
              <a:p>
                <a:r>
                  <a:rPr lang="en-US"/>
                  <a:t>The HP Model is not too</a:t>
                </a:r>
                <a:br>
                  <a:rPr lang="en-US"/>
                </a:br>
                <a:r>
                  <a:rPr lang="en-US"/>
                  <a:t>different from the NBER</a:t>
                </a:r>
                <a:br>
                  <a:rPr lang="en-US"/>
                </a:br>
                <a:r>
                  <a:rPr lang="en-US"/>
                  <a:t>committee’s decisions</a:t>
                </a:r>
              </a:p>
              <a:p>
                <a:r>
                  <a:rPr lang="en-US"/>
                  <a:t>Note: HP Model is sensitive</a:t>
                </a:r>
                <a:br>
                  <a:rPr lang="en-US"/>
                </a:br>
                <a:r>
                  <a:rPr lang="en-US"/>
                  <a:t>to the selection of </a:t>
                </a:r>
                <a14:m>
                  <m:oMath xmlns:m="http://schemas.openxmlformats.org/officeDocument/2006/math">
                    <m:r>
                      <a:rPr lang="en-US" b="0" i="1" smtClean="0">
                        <a:latin typeface="Cambria Math" panose="02040503050406030204" pitchFamily="18" charset="0"/>
                      </a:rPr>
                      <m:t>𝜆</m:t>
                    </m:r>
                  </m:oMath>
                </a14:m>
                <a:endParaRPr lang="en-US"/>
              </a:p>
            </p:txBody>
          </p:sp>
        </mc:Choice>
        <mc:Fallback>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EDD096-387C-F1BA-DB00-049BFAA86C30}"/>
              </a:ext>
            </a:extLst>
          </p:cNvPr>
          <p:cNvPicPr>
            <a:picLocks noChangeAspect="1"/>
          </p:cNvPicPr>
          <p:nvPr/>
        </p:nvPicPr>
        <p:blipFill>
          <a:blip r:embed="rId3"/>
          <a:stretch>
            <a:fillRect/>
          </a:stretch>
        </p:blipFill>
        <p:spPr>
          <a:xfrm>
            <a:off x="5065379" y="1365814"/>
            <a:ext cx="7126621" cy="5268784"/>
          </a:xfrm>
          <a:prstGeom prst="rect">
            <a:avLst/>
          </a:prstGeom>
        </p:spPr>
      </p:pic>
    </p:spTree>
    <p:extLst>
      <p:ext uri="{BB962C8B-B14F-4D97-AF65-F5344CB8AC3E}">
        <p14:creationId xmlns:p14="http://schemas.microsoft.com/office/powerpoint/2010/main" val="41602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We’ll look at different macroeconomic variables</a:t>
                </a:r>
              </a:p>
              <a:p>
                <a:r>
                  <a:rPr lang="en-US"/>
                  <a:t>We’ll utilize the </a:t>
                </a:r>
                <a:r>
                  <a:rPr lang="en-US" err="1"/>
                  <a:t>Hodrick</a:t>
                </a:r>
                <a:r>
                  <a:rPr lang="en-US"/>
                  <a:t>-Prescott (HP) Filter</a:t>
                </a:r>
              </a:p>
              <a:p>
                <a:pPr lvl="1"/>
                <a:r>
                  <a:rPr lang="en-US"/>
                  <a:t>Compute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to estimate the trend of the macroeconomic variable of interest and to compute its cyclical component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endParaRPr lang="en-US"/>
              </a:p>
              <a:p>
                <a:pPr lvl="1"/>
                <a:r>
                  <a:rPr lang="en-US"/>
                  <a:t>Compute the standard deviation of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r>
                  <a:rPr lang="en-US"/>
                  <a:t> (how fare does it stray from the trend)</a:t>
                </a:r>
              </a:p>
              <a:p>
                <a:pPr lvl="1"/>
                <a:r>
                  <a:rPr lang="en-US"/>
                  <a:t>Compute the correlation between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and the cyclical component of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𝐺𝐷𝑃</m:t>
                            </m:r>
                          </m:e>
                        </m:d>
                      </m:e>
                    </m:func>
                  </m:oMath>
                </a14:m>
                <a:endParaRPr lang="en-US"/>
              </a:p>
              <a:p>
                <a:r>
                  <a:rPr lang="en-US"/>
                  <a:t>We’ll consider</a:t>
                </a:r>
              </a:p>
              <a:p>
                <a:pPr lvl="1"/>
                <a:r>
                  <a:rPr lang="en-US"/>
                  <a:t>Consumption</a:t>
                </a:r>
              </a:p>
              <a:p>
                <a:pPr lvl="1"/>
                <a:r>
                  <a:rPr lang="en-US"/>
                  <a:t>Investment</a:t>
                </a:r>
              </a:p>
              <a:p>
                <a:pPr lvl="1"/>
                <a:r>
                  <a:rPr lang="en-US"/>
                  <a:t>Total Hours Worked</a:t>
                </a:r>
              </a:p>
              <a:p>
                <a:pPr lvl="1"/>
                <a:r>
                  <a:rPr lang="en-US"/>
                  <a:t>Other Factors, such as TFP, exports, imports, etc.</a:t>
                </a:r>
              </a:p>
            </p:txBody>
          </p:sp>
        </mc:Choice>
        <mc:Fallback>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17352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268187943"/>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Consumption</a:t>
                      </a:r>
                    </a:p>
                  </a:txBody>
                  <a:tcPr/>
                </a:tc>
                <a:tc>
                  <a:txBody>
                    <a:bodyPr/>
                    <a:lstStyle/>
                    <a:p>
                      <a:r>
                        <a:rPr lang="en-US"/>
                        <a:t>1.2%</a:t>
                      </a:r>
                    </a:p>
                  </a:txBody>
                  <a:tcPr/>
                </a:tc>
                <a:tc>
                  <a:txBody>
                    <a:bodyPr/>
                    <a:lstStyle/>
                    <a:p>
                      <a:r>
                        <a:rPr lang="en-US"/>
                        <a:t>0.74</a:t>
                      </a:r>
                    </a:p>
                  </a:txBody>
                  <a:tcPr/>
                </a:tc>
                <a:tc>
                  <a:txBody>
                    <a:bodyPr/>
                    <a:lstStyle/>
                    <a:p>
                      <a:r>
                        <a:rPr lang="en-US">
                          <a:highlight>
                            <a:srgbClr val="FF0000"/>
                          </a:highlight>
                        </a:rPr>
                        <a:t>0.78</a:t>
                      </a:r>
                    </a:p>
                  </a:txBody>
                  <a:tcPr/>
                </a:tc>
                <a:extLst>
                  <a:ext uri="{0D108BD9-81ED-4DB2-BD59-A6C34878D82A}">
                    <a16:rowId xmlns:a16="http://schemas.microsoft.com/office/drawing/2014/main" val="4111549166"/>
                  </a:ext>
                </a:extLst>
              </a:tr>
              <a:tr h="370840">
                <a:tc>
                  <a:txBody>
                    <a:bodyPr/>
                    <a:lstStyle/>
                    <a:p>
                      <a:r>
                        <a:rPr lang="en-US"/>
                        <a:t>      Durable Goods</a:t>
                      </a:r>
                    </a:p>
                  </a:txBody>
                  <a:tcPr/>
                </a:tc>
                <a:tc>
                  <a:txBody>
                    <a:bodyPr/>
                    <a:lstStyle/>
                    <a:p>
                      <a:r>
                        <a:rPr lang="en-US">
                          <a:highlight>
                            <a:srgbClr val="FF0000"/>
                          </a:highlight>
                        </a:rPr>
                        <a:t>4.7%</a:t>
                      </a:r>
                    </a:p>
                  </a:txBody>
                  <a:tcPr/>
                </a:tc>
                <a:tc>
                  <a:txBody>
                    <a:bodyPr/>
                    <a:lstStyle/>
                    <a:p>
                      <a:r>
                        <a:rPr lang="en-US"/>
                        <a:t>2.93</a:t>
                      </a:r>
                    </a:p>
                  </a:txBody>
                  <a:tcPr/>
                </a:tc>
                <a:tc>
                  <a:txBody>
                    <a:bodyPr/>
                    <a:lstStyle/>
                    <a:p>
                      <a:r>
                        <a:rPr lang="en-US"/>
                        <a:t>0.60</a:t>
                      </a:r>
                    </a:p>
                  </a:txBody>
                  <a:tcPr/>
                </a:tc>
                <a:extLst>
                  <a:ext uri="{0D108BD9-81ED-4DB2-BD59-A6C34878D82A}">
                    <a16:rowId xmlns:a16="http://schemas.microsoft.com/office/drawing/2014/main" val="1944221166"/>
                  </a:ext>
                </a:extLst>
              </a:tr>
              <a:tr h="370840">
                <a:tc>
                  <a:txBody>
                    <a:bodyPr/>
                    <a:lstStyle/>
                    <a:p>
                      <a:r>
                        <a:rPr lang="en-US"/>
                        <a:t>      Non-durable Goods</a:t>
                      </a:r>
                    </a:p>
                  </a:txBody>
                  <a:tcPr/>
                </a:tc>
                <a:tc>
                  <a:txBody>
                    <a:bodyPr/>
                    <a:lstStyle/>
                    <a:p>
                      <a:r>
                        <a:rPr lang="en-US"/>
                        <a:t>1.5%</a:t>
                      </a:r>
                    </a:p>
                  </a:txBody>
                  <a:tcPr/>
                </a:tc>
                <a:tc>
                  <a:txBody>
                    <a:bodyPr/>
                    <a:lstStyle/>
                    <a:p>
                      <a:r>
                        <a:rPr lang="en-US"/>
                        <a:t>0.95</a:t>
                      </a:r>
                    </a:p>
                  </a:txBody>
                  <a:tcPr/>
                </a:tc>
                <a:tc>
                  <a:txBody>
                    <a:bodyPr/>
                    <a:lstStyle/>
                    <a:p>
                      <a:r>
                        <a:rPr lang="en-US"/>
                        <a:t>0.58</a:t>
                      </a:r>
                    </a:p>
                  </a:txBody>
                  <a:tcPr/>
                </a:tc>
                <a:extLst>
                  <a:ext uri="{0D108BD9-81ED-4DB2-BD59-A6C34878D82A}">
                    <a16:rowId xmlns:a16="http://schemas.microsoft.com/office/drawing/2014/main" val="488943369"/>
                  </a:ext>
                </a:extLst>
              </a:tr>
              <a:tr h="370840">
                <a:tc>
                  <a:txBody>
                    <a:bodyPr/>
                    <a:lstStyle/>
                    <a:p>
                      <a:r>
                        <a:rPr lang="en-US"/>
                        <a:t>      Services</a:t>
                      </a:r>
                    </a:p>
                  </a:txBody>
                  <a:tcPr/>
                </a:tc>
                <a:tc>
                  <a:txBody>
                    <a:bodyPr/>
                    <a:lstStyle/>
                    <a:p>
                      <a:r>
                        <a:rPr lang="en-US"/>
                        <a:t>0.8%</a:t>
                      </a:r>
                    </a:p>
                  </a:txBody>
                  <a:tcPr/>
                </a:tc>
                <a:tc>
                  <a:txBody>
                    <a:bodyPr/>
                    <a:lstStyle/>
                    <a:p>
                      <a:r>
                        <a:rPr lang="en-US"/>
                        <a:t>0.54</a:t>
                      </a:r>
                    </a:p>
                  </a:txBody>
                  <a:tcPr/>
                </a:tc>
                <a:tc>
                  <a:txBody>
                    <a:bodyPr/>
                    <a:lstStyle/>
                    <a:p>
                      <a:r>
                        <a:rPr lang="en-US"/>
                        <a:t>0.57</a:t>
                      </a:r>
                    </a:p>
                  </a:txBody>
                  <a:tcPr/>
                </a:tc>
                <a:extLst>
                  <a:ext uri="{0D108BD9-81ED-4DB2-BD59-A6C34878D82A}">
                    <a16:rowId xmlns:a16="http://schemas.microsoft.com/office/drawing/2014/main" val="4276073544"/>
                  </a:ext>
                </a:extLst>
              </a:tr>
              <a:tr h="370840">
                <a:tc>
                  <a:txBody>
                    <a:bodyPr/>
                    <a:lstStyle/>
                    <a:p>
                      <a:r>
                        <a:rPr lang="en-US"/>
                        <a:t>Investment</a:t>
                      </a:r>
                    </a:p>
                  </a:txBody>
                  <a:tcPr/>
                </a:tc>
                <a:tc>
                  <a:txBody>
                    <a:bodyPr/>
                    <a:lstStyle/>
                    <a:p>
                      <a:r>
                        <a:rPr lang="en-US">
                          <a:highlight>
                            <a:srgbClr val="FF0000"/>
                          </a:highlight>
                        </a:rPr>
                        <a:t>7.3%</a:t>
                      </a:r>
                    </a:p>
                  </a:txBody>
                  <a:tcPr/>
                </a:tc>
                <a:tc>
                  <a:txBody>
                    <a:bodyPr/>
                    <a:lstStyle/>
                    <a:p>
                      <a:r>
                        <a:rPr lang="en-US"/>
                        <a:t>4.59</a:t>
                      </a:r>
                    </a:p>
                  </a:txBody>
                  <a:tcPr/>
                </a:tc>
                <a:tc>
                  <a:txBody>
                    <a:bodyPr/>
                    <a:lstStyle/>
                    <a:p>
                      <a:r>
                        <a:rPr lang="en-US">
                          <a:highlight>
                            <a:srgbClr val="FF0000"/>
                          </a:highlight>
                        </a:rPr>
                        <a:t>0.83</a:t>
                      </a:r>
                    </a:p>
                  </a:txBody>
                  <a:tcPr/>
                </a:tc>
                <a:extLst>
                  <a:ext uri="{0D108BD9-81ED-4DB2-BD59-A6C34878D82A}">
                    <a16:rowId xmlns:a16="http://schemas.microsoft.com/office/drawing/2014/main" val="1041775839"/>
                  </a:ext>
                </a:extLst>
              </a:tr>
              <a:tr h="370840">
                <a:tc>
                  <a:txBody>
                    <a:bodyPr/>
                    <a:lstStyle/>
                    <a:p>
                      <a:r>
                        <a:rPr lang="en-US"/>
                        <a:t>Government Spending</a:t>
                      </a:r>
                    </a:p>
                  </a:txBody>
                  <a:tcPr/>
                </a:tc>
                <a:tc>
                  <a:txBody>
                    <a:bodyPr/>
                    <a:lstStyle/>
                    <a:p>
                      <a:r>
                        <a:rPr lang="en-US"/>
                        <a:t>3.3%</a:t>
                      </a:r>
                    </a:p>
                  </a:txBody>
                  <a:tcPr/>
                </a:tc>
                <a:tc>
                  <a:txBody>
                    <a:bodyPr/>
                    <a:lstStyle/>
                    <a:p>
                      <a:r>
                        <a:rPr lang="en-US"/>
                        <a:t>2.06</a:t>
                      </a:r>
                    </a:p>
                  </a:txBody>
                  <a:tcPr/>
                </a:tc>
                <a:tc>
                  <a:txBody>
                    <a:bodyPr/>
                    <a:lstStyle/>
                    <a:p>
                      <a:r>
                        <a:rPr lang="en-US"/>
                        <a:t>0.16</a:t>
                      </a:r>
                    </a:p>
                  </a:txBody>
                  <a:tcPr/>
                </a:tc>
                <a:extLst>
                  <a:ext uri="{0D108BD9-81ED-4DB2-BD59-A6C34878D82A}">
                    <a16:rowId xmlns:a16="http://schemas.microsoft.com/office/drawing/2014/main" val="2242079009"/>
                  </a:ext>
                </a:extLst>
              </a:tr>
              <a:tr h="370840">
                <a:tc>
                  <a:txBody>
                    <a:bodyPr/>
                    <a:lstStyle/>
                    <a:p>
                      <a:r>
                        <a:rPr lang="en-US"/>
                        <a:t>Exports</a:t>
                      </a:r>
                    </a:p>
                  </a:txBody>
                  <a:tcPr/>
                </a:tc>
                <a:tc>
                  <a:txBody>
                    <a:bodyPr/>
                    <a:lstStyle/>
                    <a:p>
                      <a:r>
                        <a:rPr lang="en-US"/>
                        <a:t>5.3%</a:t>
                      </a:r>
                    </a:p>
                  </a:txBody>
                  <a:tcPr/>
                </a:tc>
                <a:tc>
                  <a:txBody>
                    <a:bodyPr/>
                    <a:lstStyle/>
                    <a:p>
                      <a:r>
                        <a:rPr lang="en-US"/>
                        <a:t>3.31</a:t>
                      </a:r>
                    </a:p>
                  </a:txBody>
                  <a:tcPr/>
                </a:tc>
                <a:tc>
                  <a:txBody>
                    <a:bodyPr/>
                    <a:lstStyle/>
                    <a:p>
                      <a:r>
                        <a:rPr lang="en-US"/>
                        <a:t>0.42</a:t>
                      </a:r>
                    </a:p>
                  </a:txBody>
                  <a:tcPr/>
                </a:tc>
                <a:extLst>
                  <a:ext uri="{0D108BD9-81ED-4DB2-BD59-A6C34878D82A}">
                    <a16:rowId xmlns:a16="http://schemas.microsoft.com/office/drawing/2014/main" val="1052720653"/>
                  </a:ext>
                </a:extLst>
              </a:tr>
              <a:tr h="370840">
                <a:tc>
                  <a:txBody>
                    <a:bodyPr/>
                    <a:lstStyle/>
                    <a:p>
                      <a:r>
                        <a:rPr lang="en-US"/>
                        <a:t>Imports</a:t>
                      </a:r>
                    </a:p>
                  </a:txBody>
                  <a:tcPr/>
                </a:tc>
                <a:tc>
                  <a:txBody>
                    <a:bodyPr/>
                    <a:lstStyle/>
                    <a:p>
                      <a:r>
                        <a:rPr lang="en-US"/>
                        <a:t>5.0%</a:t>
                      </a:r>
                    </a:p>
                  </a:txBody>
                  <a:tcPr/>
                </a:tc>
                <a:tc>
                  <a:txBody>
                    <a:bodyPr/>
                    <a:lstStyle/>
                    <a:p>
                      <a:r>
                        <a:rPr lang="en-US"/>
                        <a:t>3.12</a:t>
                      </a:r>
                    </a:p>
                  </a:txBody>
                  <a:tcPr/>
                </a:tc>
                <a:tc>
                  <a:txBody>
                    <a:bodyPr/>
                    <a:lstStyle/>
                    <a:p>
                      <a:r>
                        <a:rPr lang="en-US">
                          <a:highlight>
                            <a:srgbClr val="FF0000"/>
                          </a:highlight>
                        </a:rPr>
                        <a:t>0.72</a:t>
                      </a:r>
                    </a:p>
                  </a:txBody>
                  <a:tcPr/>
                </a:tc>
                <a:extLst>
                  <a:ext uri="{0D108BD9-81ED-4DB2-BD59-A6C34878D82A}">
                    <a16:rowId xmlns:a16="http://schemas.microsoft.com/office/drawing/2014/main" val="425554261"/>
                  </a:ext>
                </a:extLst>
              </a:tr>
            </a:tbl>
          </a:graphicData>
        </a:graphic>
      </p:graphicFrame>
    </p:spTree>
    <p:extLst>
      <p:ext uri="{BB962C8B-B14F-4D97-AF65-F5344CB8AC3E}">
        <p14:creationId xmlns:p14="http://schemas.microsoft.com/office/powerpoint/2010/main" val="376827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37140103"/>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Total Hours Worked</a:t>
                      </a:r>
                    </a:p>
                  </a:txBody>
                  <a:tcPr/>
                </a:tc>
                <a:tc>
                  <a:txBody>
                    <a:bodyPr/>
                    <a:lstStyle/>
                    <a:p>
                      <a:r>
                        <a:rPr lang="en-US"/>
                        <a:t>1.8%</a:t>
                      </a:r>
                    </a:p>
                  </a:txBody>
                  <a:tcPr/>
                </a:tc>
                <a:tc>
                  <a:txBody>
                    <a:bodyPr/>
                    <a:lstStyle/>
                    <a:p>
                      <a:r>
                        <a:rPr lang="en-US"/>
                        <a:t>1.13</a:t>
                      </a:r>
                    </a:p>
                  </a:txBody>
                  <a:tcPr/>
                </a:tc>
                <a:tc>
                  <a:txBody>
                    <a:bodyPr/>
                    <a:lstStyle/>
                    <a:p>
                      <a:r>
                        <a:rPr lang="en-US">
                          <a:highlight>
                            <a:srgbClr val="FF0000"/>
                          </a:highlight>
                        </a:rPr>
                        <a:t>0.85</a:t>
                      </a:r>
                    </a:p>
                  </a:txBody>
                  <a:tcPr/>
                </a:tc>
                <a:extLst>
                  <a:ext uri="{0D108BD9-81ED-4DB2-BD59-A6C34878D82A}">
                    <a16:rowId xmlns:a16="http://schemas.microsoft.com/office/drawing/2014/main" val="4111549166"/>
                  </a:ext>
                </a:extLst>
              </a:tr>
              <a:tr h="370840">
                <a:tc>
                  <a:txBody>
                    <a:bodyPr/>
                    <a:lstStyle/>
                    <a:p>
                      <a:r>
                        <a:rPr lang="en-US"/>
                        <a:t>TFP (Solow Residual)</a:t>
                      </a:r>
                    </a:p>
                  </a:txBody>
                  <a:tcPr/>
                </a:tc>
                <a:tc>
                  <a:txBody>
                    <a:bodyPr/>
                    <a:lstStyle/>
                    <a:p>
                      <a:r>
                        <a:rPr lang="en-US"/>
                        <a:t>1.3%</a:t>
                      </a:r>
                    </a:p>
                  </a:txBody>
                  <a:tcPr/>
                </a:tc>
                <a:tc>
                  <a:txBody>
                    <a:bodyPr/>
                    <a:lstStyle/>
                    <a:p>
                      <a:r>
                        <a:rPr lang="en-US"/>
                        <a:t>0.78</a:t>
                      </a:r>
                    </a:p>
                  </a:txBody>
                  <a:tcPr/>
                </a:tc>
                <a:tc>
                  <a:txBody>
                    <a:bodyPr/>
                    <a:lstStyle/>
                    <a:p>
                      <a:r>
                        <a:rPr lang="en-US"/>
                        <a:t>0.80</a:t>
                      </a:r>
                    </a:p>
                  </a:txBody>
                  <a:tcPr/>
                </a:tc>
                <a:extLst>
                  <a:ext uri="{0D108BD9-81ED-4DB2-BD59-A6C34878D82A}">
                    <a16:rowId xmlns:a16="http://schemas.microsoft.com/office/drawing/2014/main" val="1944221166"/>
                  </a:ext>
                </a:extLst>
              </a:tr>
              <a:tr h="370840">
                <a:tc>
                  <a:txBody>
                    <a:bodyPr/>
                    <a:lstStyle/>
                    <a:p>
                      <a:r>
                        <a:rPr lang="en-US"/>
                        <a:t>Real Wages</a:t>
                      </a:r>
                    </a:p>
                  </a:txBody>
                  <a:tcPr/>
                </a:tc>
                <a:tc>
                  <a:txBody>
                    <a:bodyPr/>
                    <a:lstStyle/>
                    <a:p>
                      <a:r>
                        <a:rPr lang="en-US"/>
                        <a:t>0.7%</a:t>
                      </a:r>
                    </a:p>
                  </a:txBody>
                  <a:tcPr/>
                </a:tc>
                <a:tc>
                  <a:txBody>
                    <a:bodyPr/>
                    <a:lstStyle/>
                    <a:p>
                      <a:r>
                        <a:rPr lang="en-US"/>
                        <a:t>0.47</a:t>
                      </a:r>
                    </a:p>
                  </a:txBody>
                  <a:tcPr/>
                </a:tc>
                <a:tc>
                  <a:txBody>
                    <a:bodyPr/>
                    <a:lstStyle/>
                    <a:p>
                      <a:r>
                        <a:rPr lang="en-US"/>
                        <a:t>0.31</a:t>
                      </a:r>
                    </a:p>
                  </a:txBody>
                  <a:tcPr/>
                </a:tc>
                <a:extLst>
                  <a:ext uri="{0D108BD9-81ED-4DB2-BD59-A6C34878D82A}">
                    <a16:rowId xmlns:a16="http://schemas.microsoft.com/office/drawing/2014/main" val="488943369"/>
                  </a:ext>
                </a:extLst>
              </a:tr>
              <a:tr h="370840">
                <a:tc>
                  <a:txBody>
                    <a:bodyPr/>
                    <a:lstStyle/>
                    <a:p>
                      <a:r>
                        <a:rPr lang="en-US"/>
                        <a:t>Unemployment Rate</a:t>
                      </a:r>
                    </a:p>
                  </a:txBody>
                  <a:tcPr/>
                </a:tc>
                <a:tc>
                  <a:txBody>
                    <a:bodyPr/>
                    <a:lstStyle/>
                    <a:p>
                      <a:r>
                        <a:rPr lang="en-US"/>
                        <a:t>0.8%</a:t>
                      </a:r>
                    </a:p>
                  </a:txBody>
                  <a:tcPr/>
                </a:tc>
                <a:tc>
                  <a:txBody>
                    <a:bodyPr/>
                    <a:lstStyle/>
                    <a:p>
                      <a:endParaRPr lang="en-US"/>
                    </a:p>
                  </a:txBody>
                  <a:tcPr/>
                </a:tc>
                <a:tc>
                  <a:txBody>
                    <a:bodyPr/>
                    <a:lstStyle/>
                    <a:p>
                      <a:r>
                        <a:rPr lang="en-US"/>
                        <a:t>-</a:t>
                      </a:r>
                      <a:r>
                        <a:rPr lang="en-US">
                          <a:highlight>
                            <a:srgbClr val="FF0000"/>
                          </a:highlight>
                        </a:rPr>
                        <a:t>0.86</a:t>
                      </a:r>
                    </a:p>
                  </a:txBody>
                  <a:tcPr/>
                </a:tc>
                <a:extLst>
                  <a:ext uri="{0D108BD9-81ED-4DB2-BD59-A6C34878D82A}">
                    <a16:rowId xmlns:a16="http://schemas.microsoft.com/office/drawing/2014/main" val="4276073544"/>
                  </a:ext>
                </a:extLst>
              </a:tr>
              <a:tr h="370840">
                <a:tc>
                  <a:txBody>
                    <a:bodyPr/>
                    <a:lstStyle/>
                    <a:p>
                      <a:r>
                        <a:rPr lang="en-US"/>
                        <a:t>Inflation</a:t>
                      </a:r>
                    </a:p>
                  </a:txBody>
                  <a:tcPr/>
                </a:tc>
                <a:tc>
                  <a:txBody>
                    <a:bodyPr/>
                    <a:lstStyle/>
                    <a:p>
                      <a:r>
                        <a:rPr lang="en-US"/>
                        <a:t>3.2%</a:t>
                      </a:r>
                    </a:p>
                  </a:txBody>
                  <a:tcPr/>
                </a:tc>
                <a:tc>
                  <a:txBody>
                    <a:bodyPr/>
                    <a:lstStyle/>
                    <a:p>
                      <a:endParaRPr lang="en-US"/>
                    </a:p>
                  </a:txBody>
                  <a:tcPr/>
                </a:tc>
                <a:tc>
                  <a:txBody>
                    <a:bodyPr/>
                    <a:lstStyle/>
                    <a:p>
                      <a:r>
                        <a:rPr lang="en-US"/>
                        <a:t>0.26</a:t>
                      </a:r>
                    </a:p>
                  </a:txBody>
                  <a:tcPr/>
                </a:tc>
                <a:extLst>
                  <a:ext uri="{0D108BD9-81ED-4DB2-BD59-A6C34878D82A}">
                    <a16:rowId xmlns:a16="http://schemas.microsoft.com/office/drawing/2014/main" val="1041775839"/>
                  </a:ext>
                </a:extLst>
              </a:tr>
              <a:tr h="370840">
                <a:tc>
                  <a:txBody>
                    <a:bodyPr/>
                    <a:lstStyle/>
                    <a:p>
                      <a:r>
                        <a:rPr lang="en-US"/>
                        <a:t>Nominal Interest Rate</a:t>
                      </a:r>
                    </a:p>
                  </a:txBody>
                  <a:tcPr/>
                </a:tc>
                <a:tc>
                  <a:txBody>
                    <a:bodyPr/>
                    <a:lstStyle/>
                    <a:p>
                      <a:r>
                        <a:rPr lang="en-US"/>
                        <a:t>1.1%</a:t>
                      </a:r>
                    </a:p>
                  </a:txBody>
                  <a:tcPr/>
                </a:tc>
                <a:tc>
                  <a:txBody>
                    <a:bodyPr/>
                    <a:lstStyle/>
                    <a:p>
                      <a:endParaRPr lang="en-US"/>
                    </a:p>
                  </a:txBody>
                  <a:tcPr/>
                </a:tc>
                <a:tc>
                  <a:txBody>
                    <a:bodyPr/>
                    <a:lstStyle/>
                    <a:p>
                      <a:r>
                        <a:rPr lang="en-US"/>
                        <a:t>0.38</a:t>
                      </a:r>
                    </a:p>
                  </a:txBody>
                  <a:tcPr/>
                </a:tc>
                <a:extLst>
                  <a:ext uri="{0D108BD9-81ED-4DB2-BD59-A6C34878D82A}">
                    <a16:rowId xmlns:a16="http://schemas.microsoft.com/office/drawing/2014/main" val="2242079009"/>
                  </a:ext>
                </a:extLst>
              </a:tr>
            </a:tbl>
          </a:graphicData>
        </a:graphic>
      </p:graphicFrame>
    </p:spTree>
    <p:extLst>
      <p:ext uri="{BB962C8B-B14F-4D97-AF65-F5344CB8AC3E}">
        <p14:creationId xmlns:p14="http://schemas.microsoft.com/office/powerpoint/2010/main" val="252331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Straying from trend – less volatile</a:t>
            </a:r>
          </a:p>
          <a:p>
            <a:pPr lvl="1"/>
            <a:r>
              <a:rPr lang="en-US"/>
              <a:t>GDP may move 1.6% away from its trend (above or below)</a:t>
            </a:r>
          </a:p>
          <a:p>
            <a:pPr lvl="1"/>
            <a:r>
              <a:rPr lang="en-US"/>
              <a:t>Consumption only stray 1.2% from its trend</a:t>
            </a:r>
          </a:p>
          <a:p>
            <a:pPr lvl="1"/>
            <a:r>
              <a:rPr lang="en-US"/>
              <a:t>Non-durable goods and services are less volatile at 1.5% and 0.8%</a:t>
            </a:r>
          </a:p>
          <a:p>
            <a:pPr lvl="1"/>
            <a:r>
              <a:rPr lang="en-US"/>
              <a:t>TFP (Solow residual) and real wages are less volatile at 1.3% and 0.7%</a:t>
            </a:r>
          </a:p>
          <a:p>
            <a:pPr lvl="1"/>
            <a:r>
              <a:rPr lang="en-US"/>
              <a:t>Unemployment doesn’t stray too far from its trend at 0.8%</a:t>
            </a:r>
          </a:p>
          <a:p>
            <a:r>
              <a:rPr lang="en-US"/>
              <a:t>Straying from trend – more volatile</a:t>
            </a:r>
          </a:p>
          <a:p>
            <a:pPr lvl="1"/>
            <a:r>
              <a:rPr lang="en-US"/>
              <a:t>Durable goods may trend 4.7% away from its trend</a:t>
            </a:r>
          </a:p>
          <a:p>
            <a:pPr lvl="1"/>
            <a:r>
              <a:rPr lang="en-US"/>
              <a:t>Investments may trend 7.3%</a:t>
            </a:r>
          </a:p>
          <a:p>
            <a:pPr lvl="1"/>
            <a:r>
              <a:rPr lang="en-US"/>
              <a:t>Exports and Imports move 5.0% an 5.3% respectively</a:t>
            </a:r>
          </a:p>
          <a:p>
            <a:pPr lvl="1"/>
            <a:endParaRPr lang="en-US"/>
          </a:p>
        </p:txBody>
      </p:sp>
    </p:spTree>
    <p:extLst>
      <p:ext uri="{BB962C8B-B14F-4D97-AF65-F5344CB8AC3E}">
        <p14:creationId xmlns:p14="http://schemas.microsoft.com/office/powerpoint/2010/main" val="148994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Correlations with GDP – highly positive correlations</a:t>
                </a:r>
              </a:p>
              <a:p>
                <a:pPr lvl="1"/>
                <a:r>
                  <a:rPr lang="en-US"/>
                  <a:t>FTP and total hours worked have correlations of </a:t>
                </a:r>
                <a14:m>
                  <m:oMath xmlns:m="http://schemas.openxmlformats.org/officeDocument/2006/math">
                    <m:r>
                      <a:rPr lang="en-US" b="0" i="1" smtClean="0">
                        <a:latin typeface="Cambria Math" panose="02040503050406030204" pitchFamily="18" charset="0"/>
                      </a:rPr>
                      <m:t>0.80</m:t>
                    </m:r>
                  </m:oMath>
                </a14:m>
                <a:r>
                  <a:rPr lang="en-US"/>
                  <a:t> and </a:t>
                </a:r>
                <a14:m>
                  <m:oMath xmlns:m="http://schemas.openxmlformats.org/officeDocument/2006/math">
                    <m:r>
                      <a:rPr lang="en-US" b="0" i="1" smtClean="0">
                        <a:latin typeface="Cambria Math" panose="02040503050406030204" pitchFamily="18" charset="0"/>
                      </a:rPr>
                      <m:t>0.85</m:t>
                    </m:r>
                  </m:oMath>
                </a14:m>
                <a:endParaRPr lang="en-US"/>
              </a:p>
              <a:p>
                <a:pPr lvl="1"/>
                <a:r>
                  <a:rPr lang="en-US"/>
                  <a:t>Investment and consumption have strong correlations at </a:t>
                </a:r>
                <a14:m>
                  <m:oMath xmlns:m="http://schemas.openxmlformats.org/officeDocument/2006/math">
                    <m:r>
                      <a:rPr lang="en-US" b="0" i="1" smtClean="0">
                        <a:latin typeface="Cambria Math" panose="02040503050406030204" pitchFamily="18" charset="0"/>
                      </a:rPr>
                      <m:t>0.83</m:t>
                    </m:r>
                  </m:oMath>
                </a14:m>
                <a:r>
                  <a:rPr lang="en-US"/>
                  <a:t> and </a:t>
                </a:r>
                <a14:m>
                  <m:oMath xmlns:m="http://schemas.openxmlformats.org/officeDocument/2006/math">
                    <m:r>
                      <a:rPr lang="en-US" b="0" i="1" smtClean="0">
                        <a:latin typeface="Cambria Math" panose="02040503050406030204" pitchFamily="18" charset="0"/>
                      </a:rPr>
                      <m:t>0.78</m:t>
                    </m:r>
                  </m:oMath>
                </a14:m>
                <a:endParaRPr lang="en-US"/>
              </a:p>
              <a:p>
                <a:pPr lvl="1"/>
                <a:r>
                  <a:rPr lang="en-US"/>
                  <a:t>Imports have a strong correlation with GDP at </a:t>
                </a:r>
                <a14:m>
                  <m:oMath xmlns:m="http://schemas.openxmlformats.org/officeDocument/2006/math">
                    <m:r>
                      <a:rPr lang="en-US" b="0" i="1" smtClean="0">
                        <a:latin typeface="Cambria Math" panose="02040503050406030204" pitchFamily="18" charset="0"/>
                      </a:rPr>
                      <m:t>0.72</m:t>
                    </m:r>
                  </m:oMath>
                </a14:m>
                <a:r>
                  <a:rPr lang="en-US"/>
                  <a:t>; exports have less at </a:t>
                </a:r>
                <a14:m>
                  <m:oMath xmlns:m="http://schemas.openxmlformats.org/officeDocument/2006/math">
                    <m:r>
                      <a:rPr lang="en-US" b="0" i="1" smtClean="0">
                        <a:latin typeface="Cambria Math" panose="02040503050406030204" pitchFamily="18" charset="0"/>
                      </a:rPr>
                      <m:t>0.42</m:t>
                    </m:r>
                  </m:oMath>
                </a14:m>
                <a:endParaRPr lang="en-US"/>
              </a:p>
              <a:p>
                <a:r>
                  <a:rPr lang="en-US"/>
                  <a:t>Correlations with GDP – negative</a:t>
                </a:r>
              </a:p>
              <a:p>
                <a:pPr lvl="1"/>
                <a:r>
                  <a:rPr lang="en-US"/>
                  <a:t>Of the major macroeconomic variables, unemployment has a correlation of </a:t>
                </a:r>
                <a14:m>
                  <m:oMath xmlns:m="http://schemas.openxmlformats.org/officeDocument/2006/math">
                    <m:r>
                      <a:rPr lang="en-US" b="0" i="1" smtClean="0">
                        <a:latin typeface="Cambria Math" panose="02040503050406030204" pitchFamily="18" charset="0"/>
                      </a:rPr>
                      <m:t>−0.86</m:t>
                    </m:r>
                  </m:oMath>
                </a14:m>
                <a:r>
                  <a:rPr lang="en-US"/>
                  <a:t> with GDP</a:t>
                </a:r>
              </a:p>
              <a:p>
                <a:pPr lvl="1"/>
                <a:endParaRPr lang="en-US"/>
              </a:p>
            </p:txBody>
          </p:sp>
        </mc:Choice>
        <mc:Fallback>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6589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 can see that the </a:t>
            </a:r>
            <a:br>
              <a:rPr lang="en-US"/>
            </a:br>
            <a:r>
              <a:rPr lang="en-US"/>
              <a:t>cyclical trends of </a:t>
            </a:r>
            <a:br>
              <a:rPr lang="en-US"/>
            </a:br>
            <a:r>
              <a:rPr lang="en-US"/>
              <a:t>consumption, investment, </a:t>
            </a:r>
            <a:br>
              <a:rPr lang="en-US"/>
            </a:br>
            <a:r>
              <a:rPr lang="en-US"/>
              <a:t>and hours move closely</a:t>
            </a:r>
            <a:br>
              <a:rPr lang="en-US"/>
            </a:br>
            <a:r>
              <a:rPr lang="en-US"/>
              <a:t>with GDP</a:t>
            </a:r>
          </a:p>
          <a:p>
            <a:r>
              <a:rPr lang="en-US"/>
              <a:t>Investments are more </a:t>
            </a:r>
            <a:br>
              <a:rPr lang="en-US"/>
            </a:br>
            <a:r>
              <a:rPr lang="en-US"/>
              <a:t>volatile</a:t>
            </a:r>
          </a:p>
        </p:txBody>
      </p:sp>
      <p:pic>
        <p:nvPicPr>
          <p:cNvPr id="4" name="Picture 3">
            <a:extLst>
              <a:ext uri="{FF2B5EF4-FFF2-40B4-BE49-F238E27FC236}">
                <a16:creationId xmlns:a16="http://schemas.microsoft.com/office/drawing/2014/main" id="{15FA9A60-7A3F-DF22-84FB-1320B444742F}"/>
              </a:ext>
            </a:extLst>
          </p:cNvPr>
          <p:cNvPicPr>
            <a:picLocks noChangeAspect="1"/>
          </p:cNvPicPr>
          <p:nvPr/>
        </p:nvPicPr>
        <p:blipFill>
          <a:blip r:embed="rId2"/>
          <a:stretch>
            <a:fillRect/>
          </a:stretch>
        </p:blipFill>
        <p:spPr>
          <a:xfrm>
            <a:off x="5238466" y="1603564"/>
            <a:ext cx="6953534" cy="5254435"/>
          </a:xfrm>
          <a:prstGeom prst="rect">
            <a:avLst/>
          </a:prstGeom>
        </p:spPr>
      </p:pic>
    </p:spTree>
    <p:extLst>
      <p:ext uri="{BB962C8B-B14F-4D97-AF65-F5344CB8AC3E}">
        <p14:creationId xmlns:p14="http://schemas.microsoft.com/office/powerpoint/2010/main" val="5947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p:txBody>
          <a:bodyPr/>
          <a:lstStyle/>
          <a:p>
            <a:r>
              <a:rPr lang="en-US"/>
              <a:t>Phillips (1958) documented a relationship between the rate of nominal wage increases and the unemployment rate</a:t>
            </a:r>
          </a:p>
          <a:p>
            <a:r>
              <a:rPr lang="en-US"/>
              <a:t>The Phillips Curve</a:t>
            </a:r>
          </a:p>
          <a:p>
            <a:pPr lvl="1"/>
            <a:r>
              <a:rPr lang="en-US"/>
              <a:t>There is a negative relationship between inflation and unemployment</a:t>
            </a:r>
          </a:p>
          <a:p>
            <a:pPr lvl="1"/>
            <a:r>
              <a:rPr lang="en-US"/>
              <a:t>Times of low unemployment were also times of fast wage growth</a:t>
            </a:r>
          </a:p>
          <a:p>
            <a:pPr lvl="1"/>
            <a:r>
              <a:rPr lang="en-US"/>
              <a:t>There are different versions</a:t>
            </a:r>
          </a:p>
          <a:p>
            <a:r>
              <a:rPr lang="en-US"/>
              <a:t>The association has varied over time</a:t>
            </a:r>
          </a:p>
          <a:p>
            <a:pPr lvl="1"/>
            <a:r>
              <a:rPr lang="en-US"/>
              <a:t>There was a clear negative relationship in the 1960s, and late 1970s-1980s</a:t>
            </a:r>
          </a:p>
          <a:p>
            <a:pPr lvl="1"/>
            <a:r>
              <a:rPr lang="en-US"/>
              <a:t>The relationship after mid-1980s was negative but weaker</a:t>
            </a:r>
          </a:p>
          <a:p>
            <a:pPr lvl="1"/>
            <a:r>
              <a:rPr lang="en-US"/>
              <a:t>There was stagflation in the 1970s</a:t>
            </a:r>
          </a:p>
        </p:txBody>
      </p:sp>
    </p:spTree>
    <p:extLst>
      <p:ext uri="{BB962C8B-B14F-4D97-AF65-F5344CB8AC3E}">
        <p14:creationId xmlns:p14="http://schemas.microsoft.com/office/powerpoint/2010/main" val="65724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B3E8-2140-21F8-6830-E53E7FCB680E}"/>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7ECAF6F6-34D6-F87A-0F06-9489BBEF6EED}"/>
              </a:ext>
            </a:extLst>
          </p:cNvPr>
          <p:cNvSpPr>
            <a:spLocks noGrp="1"/>
          </p:cNvSpPr>
          <p:nvPr>
            <p:ph idx="1"/>
          </p:nvPr>
        </p:nvSpPr>
        <p:spPr/>
        <p:txBody>
          <a:bodyPr/>
          <a:lstStyle/>
          <a:p>
            <a:r>
              <a:rPr lang="en-US" dirty="0"/>
              <a:t>Discussion Week 7 is available</a:t>
            </a:r>
          </a:p>
          <a:p>
            <a:r>
              <a:rPr lang="en-US" dirty="0"/>
              <a:t>Problem Set 2 due Friday</a:t>
            </a:r>
          </a:p>
          <a:p>
            <a:pPr lvl="1"/>
            <a:r>
              <a:rPr lang="en-US" dirty="0" err="1"/>
              <a:t>Lagrangian</a:t>
            </a:r>
            <a:r>
              <a:rPr lang="en-US" dirty="0"/>
              <a:t> and budget constraint FOC – partial derivative of lambda get budget constraint</a:t>
            </a:r>
          </a:p>
          <a:p>
            <a:r>
              <a:rPr lang="en-US" dirty="0"/>
              <a:t>Problem Set 3 will be posted on Friday and will cover this week and Friday’s material</a:t>
            </a:r>
          </a:p>
          <a:p>
            <a:pPr lvl="1"/>
            <a:r>
              <a:rPr lang="en-US" dirty="0"/>
              <a:t>Due 1/28/2024</a:t>
            </a:r>
          </a:p>
          <a:p>
            <a:r>
              <a:rPr lang="en-US" dirty="0"/>
              <a:t>Class on Friday (1/19/2024)!</a:t>
            </a:r>
          </a:p>
          <a:p>
            <a:r>
              <a:rPr lang="en-US" dirty="0"/>
              <a:t>Presentation Set 3 on Friday</a:t>
            </a:r>
          </a:p>
          <a:p>
            <a:endParaRPr lang="en-US" dirty="0"/>
          </a:p>
        </p:txBody>
      </p:sp>
    </p:spTree>
    <p:extLst>
      <p:ext uri="{BB962C8B-B14F-4D97-AF65-F5344CB8AC3E}">
        <p14:creationId xmlns:p14="http://schemas.microsoft.com/office/powerpoint/2010/main" val="366806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7" name="Content Placeholder 6">
            <a:extLst>
              <a:ext uri="{FF2B5EF4-FFF2-40B4-BE49-F238E27FC236}">
                <a16:creationId xmlns:a16="http://schemas.microsoft.com/office/drawing/2014/main" id="{3D757D63-5BB7-2272-BA4F-17A5DDB76BC9}"/>
              </a:ext>
            </a:extLst>
          </p:cNvPr>
          <p:cNvPicPr>
            <a:picLocks noGrp="1" noChangeAspect="1"/>
          </p:cNvPicPr>
          <p:nvPr>
            <p:ph idx="1"/>
          </p:nvPr>
        </p:nvPicPr>
        <p:blipFill>
          <a:blip r:embed="rId2"/>
          <a:stretch>
            <a:fillRect/>
          </a:stretch>
        </p:blipFill>
        <p:spPr>
          <a:xfrm>
            <a:off x="1110092" y="1825625"/>
            <a:ext cx="9971816" cy="4351338"/>
          </a:xfrm>
          <a:prstGeom prst="rect">
            <a:avLst/>
          </a:prstGeom>
        </p:spPr>
      </p:pic>
    </p:spTree>
    <p:extLst>
      <p:ext uri="{BB962C8B-B14F-4D97-AF65-F5344CB8AC3E}">
        <p14:creationId xmlns:p14="http://schemas.microsoft.com/office/powerpoint/2010/main" val="14473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6" name="Content Placeholder 5">
            <a:extLst>
              <a:ext uri="{FF2B5EF4-FFF2-40B4-BE49-F238E27FC236}">
                <a16:creationId xmlns:a16="http://schemas.microsoft.com/office/drawing/2014/main" id="{E3E1CD6E-E5D4-A785-FF40-5909C4F681C7}"/>
              </a:ext>
            </a:extLst>
          </p:cNvPr>
          <p:cNvPicPr>
            <a:picLocks noGrp="1" noChangeAspect="1"/>
          </p:cNvPicPr>
          <p:nvPr>
            <p:ph idx="1"/>
          </p:nvPr>
        </p:nvPicPr>
        <p:blipFill>
          <a:blip r:embed="rId2"/>
          <a:stretch>
            <a:fillRect/>
          </a:stretch>
        </p:blipFill>
        <p:spPr>
          <a:xfrm>
            <a:off x="2743200" y="1268636"/>
            <a:ext cx="6875362" cy="5603679"/>
          </a:xfrm>
          <a:prstGeom prst="rect">
            <a:avLst/>
          </a:prstGeom>
        </p:spPr>
      </p:pic>
      <p:sp>
        <p:nvSpPr>
          <p:cNvPr id="7" name="TextBox 6">
            <a:extLst>
              <a:ext uri="{FF2B5EF4-FFF2-40B4-BE49-F238E27FC236}">
                <a16:creationId xmlns:a16="http://schemas.microsoft.com/office/drawing/2014/main" id="{FB20B2AA-1673-3C6F-598D-993BFE35B6E6}"/>
              </a:ext>
            </a:extLst>
          </p:cNvPr>
          <p:cNvSpPr txBox="1"/>
          <p:nvPr/>
        </p:nvSpPr>
        <p:spPr>
          <a:xfrm>
            <a:off x="9618562" y="821803"/>
            <a:ext cx="2095018" cy="3970318"/>
          </a:xfrm>
          <a:prstGeom prst="rect">
            <a:avLst/>
          </a:prstGeom>
          <a:noFill/>
        </p:spPr>
        <p:txBody>
          <a:bodyPr wrap="square" rtlCol="0">
            <a:spAutoFit/>
          </a:bodyPr>
          <a:lstStyle/>
          <a:p>
            <a:r>
              <a:rPr lang="en-US"/>
              <a:t>Note: We may not </a:t>
            </a:r>
            <a:br>
              <a:rPr lang="en-US"/>
            </a:br>
            <a:r>
              <a:rPr lang="en-US"/>
              <a:t>see much of a </a:t>
            </a:r>
            <a:br>
              <a:rPr lang="en-US"/>
            </a:br>
            <a:r>
              <a:rPr lang="en-US"/>
              <a:t>relationship between levels of</a:t>
            </a:r>
            <a:br>
              <a:rPr lang="en-US"/>
            </a:br>
            <a:r>
              <a:rPr lang="en-US"/>
              <a:t>inflation and unemployment.</a:t>
            </a:r>
            <a:br>
              <a:rPr lang="en-US"/>
            </a:br>
            <a:endParaRPr lang="en-US"/>
          </a:p>
          <a:p>
            <a:r>
              <a:rPr lang="en-US"/>
              <a:t>However, if we look at the rate of change in inflation and unemployment we’ll see a much stronger relationship.</a:t>
            </a:r>
          </a:p>
        </p:txBody>
      </p:sp>
    </p:spTree>
    <p:extLst>
      <p:ext uri="{BB962C8B-B14F-4D97-AF65-F5344CB8AC3E}">
        <p14:creationId xmlns:p14="http://schemas.microsoft.com/office/powerpoint/2010/main" val="145451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a:t>The Great Depression</a:t>
            </a:r>
          </a:p>
        </p:txBody>
      </p:sp>
      <p:sp>
        <p:nvSpPr>
          <p:cNvPr id="3" name="Content Placeholder 2">
            <a:extLst>
              <a:ext uri="{FF2B5EF4-FFF2-40B4-BE49-F238E27FC236}">
                <a16:creationId xmlns:a16="http://schemas.microsoft.com/office/drawing/2014/main" id="{41ACF774-F72B-A375-F5B2-BC7A681D82DF}"/>
              </a:ext>
            </a:extLst>
          </p:cNvPr>
          <p:cNvSpPr>
            <a:spLocks noGrp="1"/>
          </p:cNvSpPr>
          <p:nvPr>
            <p:ph idx="1"/>
          </p:nvPr>
        </p:nvSpPr>
        <p:spPr>
          <a:xfrm>
            <a:off x="838200" y="1825624"/>
            <a:ext cx="10643886" cy="5032375"/>
          </a:xfrm>
        </p:spPr>
        <p:txBody>
          <a:bodyPr>
            <a:normAutofit lnSpcReduction="10000"/>
          </a:bodyPr>
          <a:lstStyle/>
          <a:p>
            <a:r>
              <a:rPr lang="en-US" dirty="0"/>
              <a:t>Understanding the Great Depression was an important motivation in macroeconomics</a:t>
            </a:r>
          </a:p>
          <a:p>
            <a:pPr lvl="1"/>
            <a:r>
              <a:rPr lang="en-US" dirty="0"/>
              <a:t>Was the Great Depression another business cycle or a fundamentally different phenomenon?</a:t>
            </a:r>
          </a:p>
          <a:p>
            <a:r>
              <a:rPr lang="en-US" dirty="0"/>
              <a:t>Between the peak of the business cycle in 1929 to its trough in 1933</a:t>
            </a:r>
          </a:p>
          <a:p>
            <a:pPr lvl="1"/>
            <a:r>
              <a:rPr lang="en-US" dirty="0"/>
              <a:t>Real GDP fell by 27%</a:t>
            </a:r>
          </a:p>
          <a:p>
            <a:pPr lvl="1"/>
            <a:r>
              <a:rPr lang="en-US" dirty="0"/>
              <a:t>Investment fell by 80%</a:t>
            </a:r>
          </a:p>
          <a:p>
            <a:pPr lvl="1"/>
            <a:r>
              <a:rPr lang="en-US" dirty="0"/>
              <a:t>Unemployment rose from 5% to 20%</a:t>
            </a:r>
          </a:p>
          <a:p>
            <a:pPr lvl="1"/>
            <a:r>
              <a:rPr lang="en-US" dirty="0"/>
              <a:t>Prices dropped 27%</a:t>
            </a:r>
          </a:p>
          <a:p>
            <a:r>
              <a:rPr lang="en-US" dirty="0"/>
              <a:t>Observations – the magnitude of movements were higher than typical</a:t>
            </a:r>
          </a:p>
          <a:p>
            <a:pPr lvl="1"/>
            <a:r>
              <a:rPr lang="en-US" dirty="0"/>
              <a:t>Investment fell more than GDP</a:t>
            </a:r>
          </a:p>
          <a:p>
            <a:pPr lvl="1"/>
            <a:r>
              <a:rPr lang="en-US" dirty="0"/>
              <a:t>Unemployment rose the same time as GDP fell</a:t>
            </a:r>
          </a:p>
          <a:p>
            <a:pPr lvl="1"/>
            <a:r>
              <a:rPr lang="en-US" dirty="0"/>
              <a:t>Deflation occurred as expected from the Phillips Curve</a:t>
            </a:r>
          </a:p>
          <a:p>
            <a:pPr lvl="1"/>
            <a:endParaRPr lang="en-US" dirty="0"/>
          </a:p>
          <a:p>
            <a:endParaRPr lang="en-US" dirty="0"/>
          </a:p>
        </p:txBody>
      </p:sp>
    </p:spTree>
    <p:extLst>
      <p:ext uri="{BB962C8B-B14F-4D97-AF65-F5344CB8AC3E}">
        <p14:creationId xmlns:p14="http://schemas.microsoft.com/office/powerpoint/2010/main" val="4962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dirty="0"/>
              <a:t>The Great Depression</a:t>
            </a:r>
          </a:p>
        </p:txBody>
      </p:sp>
      <p:pic>
        <p:nvPicPr>
          <p:cNvPr id="4" name="Content Placeholder 3">
            <a:extLst>
              <a:ext uri="{FF2B5EF4-FFF2-40B4-BE49-F238E27FC236}">
                <a16:creationId xmlns:a16="http://schemas.microsoft.com/office/drawing/2014/main" id="{A4170922-2F6B-9E0E-C4F1-16A3B37C03F8}"/>
              </a:ext>
            </a:extLst>
          </p:cNvPr>
          <p:cNvPicPr>
            <a:picLocks noGrp="1" noChangeAspect="1"/>
          </p:cNvPicPr>
          <p:nvPr>
            <p:ph idx="1"/>
          </p:nvPr>
        </p:nvPicPr>
        <p:blipFill>
          <a:blip r:embed="rId2"/>
          <a:stretch>
            <a:fillRect/>
          </a:stretch>
        </p:blipFill>
        <p:spPr>
          <a:xfrm>
            <a:off x="2604304" y="1275553"/>
            <a:ext cx="7153154" cy="5584006"/>
          </a:xfrm>
          <a:prstGeom prst="rect">
            <a:avLst/>
          </a:prstGeom>
        </p:spPr>
      </p:pic>
    </p:spTree>
    <p:extLst>
      <p:ext uri="{BB962C8B-B14F-4D97-AF65-F5344CB8AC3E}">
        <p14:creationId xmlns:p14="http://schemas.microsoft.com/office/powerpoint/2010/main" val="23179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03B7-8E40-54A4-A30E-6DFAC02DC4F6}"/>
              </a:ext>
            </a:extLst>
          </p:cNvPr>
          <p:cNvSpPr>
            <a:spLocks noGrp="1"/>
          </p:cNvSpPr>
          <p:nvPr>
            <p:ph type="title"/>
          </p:nvPr>
        </p:nvSpPr>
        <p:spPr/>
        <p:txBody>
          <a:bodyPr/>
          <a:lstStyle/>
          <a:p>
            <a:r>
              <a:rPr lang="en-US" dirty="0"/>
              <a:t>The Real Business Cycle Model</a:t>
            </a:r>
          </a:p>
        </p:txBody>
      </p:sp>
      <p:sp>
        <p:nvSpPr>
          <p:cNvPr id="3" name="Text Placeholder 2">
            <a:extLst>
              <a:ext uri="{FF2B5EF4-FFF2-40B4-BE49-F238E27FC236}">
                <a16:creationId xmlns:a16="http://schemas.microsoft.com/office/drawing/2014/main" id="{5F2AE4F5-E2E2-C70D-029C-C18C2821E9CB}"/>
              </a:ext>
            </a:extLst>
          </p:cNvPr>
          <p:cNvSpPr>
            <a:spLocks noGrp="1"/>
          </p:cNvSpPr>
          <p:nvPr>
            <p:ph type="body" idx="1"/>
          </p:nvPr>
        </p:nvSpPr>
        <p:spPr/>
        <p:txBody>
          <a:bodyPr/>
          <a:lstStyle/>
          <a:p>
            <a:r>
              <a:rPr lang="en-US" dirty="0" err="1"/>
              <a:t>Kurlat</a:t>
            </a:r>
            <a:r>
              <a:rPr lang="en-US" dirty="0"/>
              <a:t> Chapter 13</a:t>
            </a:r>
          </a:p>
        </p:txBody>
      </p:sp>
    </p:spTree>
    <p:extLst>
      <p:ext uri="{BB962C8B-B14F-4D97-AF65-F5344CB8AC3E}">
        <p14:creationId xmlns:p14="http://schemas.microsoft.com/office/powerpoint/2010/main" val="224655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0E4B-0A27-0234-6835-C9121555452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24C667C-4AF1-0404-A17A-87828EE58834}"/>
              </a:ext>
            </a:extLst>
          </p:cNvPr>
          <p:cNvSpPr>
            <a:spLocks noGrp="1"/>
          </p:cNvSpPr>
          <p:nvPr>
            <p:ph idx="1"/>
          </p:nvPr>
        </p:nvSpPr>
        <p:spPr>
          <a:xfrm>
            <a:off x="838200" y="1825624"/>
            <a:ext cx="10515600" cy="4852967"/>
          </a:xfrm>
        </p:spPr>
        <p:txBody>
          <a:bodyPr>
            <a:normAutofit/>
          </a:bodyPr>
          <a:lstStyle/>
          <a:p>
            <a:r>
              <a:rPr lang="en-US" dirty="0"/>
              <a:t>We cover a few models of business cycles</a:t>
            </a:r>
          </a:p>
          <a:p>
            <a:r>
              <a:rPr lang="en-US" dirty="0"/>
              <a:t>Our first one will be the Real Business Cycle Model</a:t>
            </a:r>
          </a:p>
          <a:p>
            <a:r>
              <a:rPr lang="en-US" dirty="0"/>
              <a:t>Key features</a:t>
            </a:r>
          </a:p>
          <a:p>
            <a:pPr lvl="1"/>
            <a:r>
              <a:rPr lang="en-US" dirty="0"/>
              <a:t>It looks at real values only</a:t>
            </a:r>
          </a:p>
          <a:p>
            <a:pPr lvl="1"/>
            <a:r>
              <a:rPr lang="en-US" dirty="0"/>
              <a:t>It does not include money or nominal values</a:t>
            </a:r>
          </a:p>
          <a:p>
            <a:pPr lvl="1"/>
            <a:r>
              <a:rPr lang="en-US" dirty="0"/>
              <a:t>We will maintain the assumption that markets are competitive</a:t>
            </a:r>
          </a:p>
          <a:p>
            <a:r>
              <a:rPr lang="en-US" dirty="0"/>
              <a:t>We’ll pick up where we ended with General Equilibrium</a:t>
            </a:r>
          </a:p>
          <a:p>
            <a:pPr lvl="1"/>
            <a:r>
              <a:rPr lang="en-US" dirty="0"/>
              <a:t>We’ll simply General Equilibrium</a:t>
            </a:r>
          </a:p>
          <a:p>
            <a:pPr lvl="1"/>
            <a:r>
              <a:rPr lang="en-US" dirty="0"/>
              <a:t>We’ll look at shocks (or exogenous changes)</a:t>
            </a:r>
          </a:p>
          <a:p>
            <a:pPr lvl="1"/>
            <a:r>
              <a:rPr lang="en-US" dirty="0"/>
              <a:t>We’ll then look at how endogenous, output, employment, investment, etc. variables respond to the exogenous shock</a:t>
            </a:r>
          </a:p>
          <a:p>
            <a:pPr lvl="1"/>
            <a:endParaRPr lang="en-US" dirty="0"/>
          </a:p>
        </p:txBody>
      </p:sp>
    </p:spTree>
    <p:extLst>
      <p:ext uri="{BB962C8B-B14F-4D97-AF65-F5344CB8AC3E}">
        <p14:creationId xmlns:p14="http://schemas.microsoft.com/office/powerpoint/2010/main" val="27485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0D79-FACE-62DA-614D-02253C21848B}"/>
              </a:ext>
            </a:extLst>
          </p:cNvPr>
          <p:cNvSpPr>
            <a:spLocks noGrp="1"/>
          </p:cNvSpPr>
          <p:nvPr>
            <p:ph type="title"/>
          </p:nvPr>
        </p:nvSpPr>
        <p:spPr/>
        <p:txBody>
          <a:bodyPr/>
          <a:lstStyle/>
          <a:p>
            <a:r>
              <a:rPr lang="en-US" dirty="0"/>
              <a:t>Two-Period Model</a:t>
            </a:r>
          </a:p>
        </p:txBody>
      </p:sp>
      <p:sp>
        <p:nvSpPr>
          <p:cNvPr id="3" name="Text Placeholder 2">
            <a:extLst>
              <a:ext uri="{FF2B5EF4-FFF2-40B4-BE49-F238E27FC236}">
                <a16:creationId xmlns:a16="http://schemas.microsoft.com/office/drawing/2014/main" id="{BAE520E4-53D8-C3B7-2D4E-105AECCDEB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62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We’ll start with our two-period economy with general equilibrium</a:t>
            </a:r>
          </a:p>
          <a:p>
            <a:r>
              <a:rPr lang="en-US" dirty="0"/>
              <a:t>Simplifying assumptions</a:t>
            </a:r>
          </a:p>
          <a:p>
            <a:pPr lvl="1"/>
            <a:r>
              <a:rPr lang="en-US" dirty="0"/>
              <a:t>1) The economy has no capital in period 1 </a:t>
            </a:r>
          </a:p>
          <a:p>
            <a:pPr lvl="1"/>
            <a:r>
              <a:rPr lang="en-US" dirty="0"/>
              <a:t>2) The production function only uses labor in period 1</a:t>
            </a:r>
          </a:p>
          <a:p>
            <a:pPr lvl="1"/>
            <a:r>
              <a:rPr lang="en-US" dirty="0"/>
              <a:t>3) The production function only uses capital in period 2</a:t>
            </a:r>
          </a:p>
          <a:p>
            <a:pPr lvl="1"/>
            <a:r>
              <a:rPr lang="en-US" dirty="0"/>
              <a:t>4) The economy has competitive markets and no externalities</a:t>
            </a:r>
          </a:p>
          <a:p>
            <a:r>
              <a:rPr lang="en-US" dirty="0"/>
              <a:t>Why are we doing this?</a:t>
            </a:r>
          </a:p>
          <a:p>
            <a:pPr lvl="1"/>
            <a:r>
              <a:rPr lang="en-US" dirty="0"/>
              <a:t>We are trying to understand behavior in period 1</a:t>
            </a:r>
          </a:p>
          <a:p>
            <a:pPr lvl="1"/>
            <a:r>
              <a:rPr lang="en-US" dirty="0"/>
              <a:t>Also, at any point in time, capital stock are the results from past decisions and cannot be changed</a:t>
            </a:r>
          </a:p>
        </p:txBody>
      </p:sp>
    </p:spTree>
    <p:extLst>
      <p:ext uri="{BB962C8B-B14F-4D97-AF65-F5344CB8AC3E}">
        <p14:creationId xmlns:p14="http://schemas.microsoft.com/office/powerpoint/2010/main" val="302604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Period 1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uses only labor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r>
                  <a:rPr lang="en-US" dirty="0"/>
                  <a:t>Period 2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uses only capital</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Capital in period 2 is a result of investment decisions in period 1</a:t>
                </a:r>
              </a:p>
              <a:p>
                <a:endParaRPr lang="en-US" dirty="0"/>
              </a:p>
            </p:txBody>
          </p:sp>
        </mc:Choice>
        <mc:Fallback>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8657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With a competitive market and no externalities, a social planner will reach Pareto optimal outcome</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m:oMathPara>
                </a14:m>
                <a:endParaRPr lang="en-US" dirty="0"/>
              </a:p>
              <a:p>
                <a:r>
                  <a:rPr lang="en-US" dirty="0"/>
                  <a:t>Household get utility from consumption and leisure and consumption in period 1 and discounted consumption in period 2</a:t>
                </a:r>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is only a function of </a:t>
                </a:r>
                <a14:m>
                  <m:oMath xmlns:m="http://schemas.openxmlformats.org/officeDocument/2006/math">
                    <m:r>
                      <a:rPr lang="en-US" b="0" i="1" smtClean="0">
                        <a:latin typeface="Cambria Math" panose="02040503050406030204" pitchFamily="18" charset="0"/>
                      </a:rPr>
                      <m:t>𝐾</m:t>
                    </m:r>
                  </m:oMath>
                </a14:m>
                <a:r>
                  <a:rPr lang="en-US" dirty="0"/>
                  <a:t>, we don’t need labor-leisure in period 2</a:t>
                </a:r>
              </a:p>
            </p:txBody>
          </p:sp>
        </mc:Choice>
        <mc:Fallback>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42562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FA4C-1AA1-F91D-7495-9EEE63D08B12}"/>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A482592-3CF8-F832-02F5-97EE39882CBE}"/>
              </a:ext>
            </a:extLst>
          </p:cNvPr>
          <p:cNvSpPr>
            <a:spLocks noGrp="1"/>
          </p:cNvSpPr>
          <p:nvPr>
            <p:ph idx="1"/>
          </p:nvPr>
        </p:nvSpPr>
        <p:spPr/>
        <p:txBody>
          <a:bodyPr>
            <a:normAutofit lnSpcReduction="10000"/>
          </a:bodyPr>
          <a:lstStyle/>
          <a:p>
            <a:r>
              <a:rPr lang="en-US"/>
              <a:t>Business Cycles</a:t>
            </a:r>
          </a:p>
          <a:p>
            <a:pPr lvl="1"/>
            <a:r>
              <a:rPr lang="en-US"/>
              <a:t>What is a business cycle and how is it determined?</a:t>
            </a:r>
          </a:p>
          <a:p>
            <a:r>
              <a:rPr lang="en-US"/>
              <a:t>Patterns in Business Cycles</a:t>
            </a:r>
          </a:p>
          <a:p>
            <a:pPr lvl="1"/>
            <a:r>
              <a:rPr lang="en-US"/>
              <a:t>Post-World War II Business Cycles</a:t>
            </a:r>
          </a:p>
          <a:p>
            <a:pPr lvl="1"/>
            <a:r>
              <a:rPr lang="en-US"/>
              <a:t>The Phillips Curve</a:t>
            </a:r>
          </a:p>
          <a:p>
            <a:r>
              <a:rPr lang="en-US"/>
              <a:t>The Real Business Cycle Model (Neoclassical Model – Medium Run)</a:t>
            </a:r>
          </a:p>
          <a:p>
            <a:pPr lvl="1"/>
            <a:r>
              <a:rPr lang="en-US"/>
              <a:t>A Two-Period Model</a:t>
            </a:r>
          </a:p>
          <a:p>
            <a:pPr lvl="1"/>
            <a:r>
              <a:rPr lang="en-US"/>
              <a:t>Markets</a:t>
            </a:r>
          </a:p>
          <a:p>
            <a:pPr lvl="1"/>
            <a:r>
              <a:rPr lang="en-US"/>
              <a:t>Productivity Shocks</a:t>
            </a:r>
          </a:p>
          <a:p>
            <a:pPr lvl="1"/>
            <a:r>
              <a:rPr lang="en-US"/>
              <a:t>Other Shocks</a:t>
            </a:r>
          </a:p>
          <a:p>
            <a:pPr lvl="1"/>
            <a:r>
              <a:rPr lang="en-US"/>
              <a:t>Assessing the Real Business Cycle Model</a:t>
            </a:r>
          </a:p>
        </p:txBody>
      </p:sp>
    </p:spTree>
    <p:extLst>
      <p:ext uri="{BB962C8B-B14F-4D97-AF65-F5344CB8AC3E}">
        <p14:creationId xmlns:p14="http://schemas.microsoft.com/office/powerpoint/2010/main" val="373780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First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pPr lvl="1"/>
                <a:r>
                  <a:rPr lang="en-US" dirty="0"/>
                  <a:t>This is just GDP accounting identity</a:t>
                </a:r>
              </a:p>
              <a:p>
                <a:pPr lvl="1"/>
                <a:r>
                  <a:rPr lang="en-US" dirty="0"/>
                  <a:t>Total output in the period 1 is split between consumption and investment</a:t>
                </a:r>
              </a:p>
              <a:p>
                <a:pPr lvl="1"/>
                <a:r>
                  <a:rPr lang="en-US" dirty="0"/>
                  <a:t>Since there is no capital in period 1, investment in period 1 and </a:t>
                </a:r>
                <a14:m>
                  <m:oMath xmlns:m="http://schemas.openxmlformats.org/officeDocument/2006/math">
                    <m:r>
                      <a:rPr lang="en-US" b="0" i="1" smtClean="0">
                        <a:latin typeface="Cambria Math" panose="02040503050406030204" pitchFamily="18" charset="0"/>
                      </a:rPr>
                      <m:t>𝐾</m:t>
                    </m:r>
                  </m:oMath>
                </a14:m>
                <a:r>
                  <a:rPr lang="en-US" dirty="0"/>
                  <a:t> in period 2 are the same</a:t>
                </a:r>
              </a:p>
              <a:p>
                <a:r>
                  <a:rPr lang="en-US" dirty="0"/>
                  <a:t>Second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Output is a result of the production function where the only input is labor</a:t>
                </a:r>
              </a:p>
              <a:p>
                <a:r>
                  <a:rPr lang="en-US" dirty="0"/>
                  <a:t>Third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pPr lvl="1"/>
                <a:r>
                  <a:rPr lang="en-US" dirty="0"/>
                  <a:t>All output in period 2 is consumed and none is invested</a:t>
                </a:r>
              </a:p>
              <a:p>
                <a:r>
                  <a:rPr lang="en-US" dirty="0"/>
                  <a:t>Fourth constraint,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a14:m>
                <a:endParaRPr lang="en-US" dirty="0"/>
              </a:p>
              <a:p>
                <a:pPr lvl="1"/>
                <a:r>
                  <a:rPr lang="en-US" dirty="0"/>
                  <a:t>The household’s time is divided between labor and leisure normalized to 1</a:t>
                </a:r>
              </a:p>
            </p:txBody>
          </p:sp>
        </mc:Choice>
        <mc:Fallback>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6636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199" y="1825624"/>
                <a:ext cx="11025851" cy="5032375"/>
              </a:xfrm>
            </p:spPr>
            <p:txBody>
              <a:bodyPr>
                <a:normAutofit/>
              </a:bodyPr>
              <a:lstStyle/>
              <a:p>
                <a:r>
                  <a:rPr lang="en-US" dirty="0"/>
                  <a:t>Our first-order conditions are familiar</a:t>
                </a:r>
              </a:p>
              <a:p>
                <a:pPr lvl="1"/>
                <a:r>
                  <a:rPr lang="en-US" dirty="0"/>
                  <a:t>Marginal rate of substitution between leisure and consumption  is equal to the marginal rate of transformation</a:t>
                </a:r>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𝒍</m:t>
                              </m:r>
                            </m:e>
                          </m:d>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𝒄</m:t>
                              </m:r>
                            </m:e>
                          </m:d>
                        </m:den>
                      </m:f>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𝟏</m:t>
                          </m:r>
                        </m:sub>
                        <m:sup>
                          <m:r>
                            <a:rPr lang="en-US" b="1" i="1" smtClean="0">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rPr>
                        <m:t>𝑳</m:t>
                      </m:r>
                      <m:r>
                        <a:rPr lang="en-US" b="1" i="1" smtClean="0">
                          <a:latin typeface="Cambria Math" panose="02040503050406030204" pitchFamily="18" charset="0"/>
                        </a:rPr>
                        <m:t>)</m:t>
                      </m:r>
                    </m:oMath>
                  </m:oMathPara>
                </a14:m>
                <a:endParaRPr lang="en-US" b="1" dirty="0"/>
              </a:p>
              <a:p>
                <a:pPr lvl="1"/>
                <a:r>
                  <a:rPr lang="en-US" dirty="0"/>
                  <a:t>Euler’s Equation: The marginal rate of substitution between present consumption and discounted future consumption is equal to the marginal rate of transformation.</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𝟏</m:t>
                              </m:r>
                            </m:sub>
                          </m:sSub>
                        </m:e>
                      </m:d>
                      <m:r>
                        <a:rPr lang="en-US" b="1" i="1" smtClean="0">
                          <a:latin typeface="Cambria Math" panose="02040503050406030204" pitchFamily="18" charset="0"/>
                        </a:rPr>
                        <m:t>=</m:t>
                      </m:r>
                      <m:r>
                        <a:rPr lang="en-US" b="1" i="1" smtClean="0">
                          <a:latin typeface="Cambria Math" panose="02040503050406030204" pitchFamily="18" charset="0"/>
                        </a:rPr>
                        <m:t>𝜷</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𝟐</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𝑲</m:t>
                          </m:r>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𝟐</m:t>
                              </m:r>
                            </m:sub>
                          </m:sSub>
                        </m:e>
                      </m:d>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pPr lvl="1"/>
                <a:r>
                  <a:rPr lang="en-US" dirty="0"/>
                  <a:t>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m:t>
                      </m:r>
                      <m:r>
                        <a:rPr lang="en-US" b="0" i="1" smtClean="0">
                          <a:latin typeface="Cambria Math" panose="02040503050406030204" pitchFamily="18" charset="0"/>
                        </a:rPr>
                        <m:t>𝑟</m:t>
                      </m:r>
                    </m:oMath>
                  </m:oMathPara>
                </a14:m>
                <a:endParaRPr lang="en-US" dirty="0"/>
              </a:p>
              <a:p>
                <a:pPr marL="457200" lvl="1" indent="0">
                  <a:buNone/>
                </a:pPr>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r="-460"/>
                </a:stretch>
              </a:blipFill>
            </p:spPr>
            <p:txBody>
              <a:bodyPr/>
              <a:lstStyle/>
              <a:p>
                <a:r>
                  <a:rPr lang="en-US">
                    <a:noFill/>
                  </a:rPr>
                  <a:t> </a:t>
                </a:r>
              </a:p>
            </p:txBody>
          </p:sp>
        </mc:Fallback>
      </mc:AlternateContent>
    </p:spTree>
    <p:extLst>
      <p:ext uri="{BB962C8B-B14F-4D97-AF65-F5344CB8AC3E}">
        <p14:creationId xmlns:p14="http://schemas.microsoft.com/office/powerpoint/2010/main" val="223357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Solving the equations will us what going to happen in our model economy – for better conceptual understanding</a:t>
                </a:r>
              </a:p>
              <a:p>
                <a:pPr lvl="1"/>
                <a:r>
                  <a:rPr lang="en-US" dirty="0"/>
                  <a:t>We have 6 equations: 4 constraints and 2 first-order conditions</a:t>
                </a:r>
              </a:p>
              <a:p>
                <a:pPr lvl="1"/>
                <a:r>
                  <a:rPr lang="en-US" dirty="0"/>
                  <a:t>We have 6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We want to substitute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𝑙</m:t>
                    </m:r>
                  </m:oMath>
                </a14:m>
                <a:r>
                  <a:rPr lang="en-US" dirty="0"/>
                  <a:t> using our constraints for 4 equations and 4 unknowns</a:t>
                </a:r>
              </a:p>
              <a:p>
                <a:r>
                  <a:rPr lang="en-US" dirty="0"/>
                  <a:t>Our First Equation: Period 1 Production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Our Second Equation: Marginal rate of substitution between labor and leisure – remove </a:t>
                </a:r>
                <a14:m>
                  <m:oMath xmlns:m="http://schemas.openxmlformats.org/officeDocument/2006/math">
                    <m:r>
                      <a:rPr lang="en-US" b="0" i="1" smtClean="0">
                        <a:latin typeface="Cambria Math" panose="02040503050406030204" pitchFamily="18" charset="0"/>
                      </a:rPr>
                      <m:t>𝑙</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r="-592"/>
                </a:stretch>
              </a:blipFill>
            </p:spPr>
            <p:txBody>
              <a:bodyPr/>
              <a:lstStyle/>
              <a:p>
                <a:r>
                  <a:rPr lang="en-US">
                    <a:noFill/>
                  </a:rPr>
                  <a:t> </a:t>
                </a:r>
              </a:p>
            </p:txBody>
          </p:sp>
        </mc:Fallback>
      </mc:AlternateContent>
    </p:spTree>
    <p:extLst>
      <p:ext uri="{BB962C8B-B14F-4D97-AF65-F5344CB8AC3E}">
        <p14:creationId xmlns:p14="http://schemas.microsoft.com/office/powerpoint/2010/main" val="239800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lstStyle/>
              <a:p>
                <a:r>
                  <a:rPr lang="en-US" dirty="0"/>
                  <a:t>Our third equation: Euler’s Equation – remove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r>
                  <a:rPr lang="en-US" dirty="0"/>
                  <a:t>Where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Results in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marL="457200" lvl="1" indent="0">
                  <a:buNone/>
                </a:pPr>
                <a:r>
                  <a:rPr lang="en-US" dirty="0"/>
                  <a:t> </a:t>
                </a:r>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3017685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fontScale="92500"/>
              </a:bodyPr>
              <a:lstStyle/>
              <a:p>
                <a:r>
                  <a:rPr lang="en-US" dirty="0"/>
                  <a:t>Our fourth equation: GDP accounting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This is a bit tricky, we’ll use Euler’s Equation and get the 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Why Euler’s Equation? Because that is the point where household maximize utility</a:t>
                </a:r>
              </a:p>
              <a:p>
                <a:r>
                  <a:rPr lang="en-US" dirty="0"/>
                  <a:t>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t>
                </a:r>
              </a:p>
              <a:p>
                <a:pPr lvl="1"/>
                <a:r>
                  <a:rPr lang="en-US" dirty="0"/>
                  <a:t>Remember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oMath>
                </a14:m>
                <a:endParaRPr lang="en-US" dirty="0"/>
              </a:p>
              <a:p>
                <a:pPr lvl="1"/>
                <a:r>
                  <a:rPr lang="en-US" dirty="0"/>
                  <a:t>So we’ll plug this into our GDP accounting</a:t>
                </a:r>
              </a:p>
              <a:p>
                <a:r>
                  <a:rPr lang="en-US" dirty="0"/>
                  <a:t>Our fourth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r>
                  <a:rPr lang="en-US" dirty="0"/>
                  <a:t> </a:t>
                </a:r>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829" t="-1763"/>
                </a:stretch>
              </a:blipFill>
            </p:spPr>
            <p:txBody>
              <a:bodyPr/>
              <a:lstStyle/>
              <a:p>
                <a:r>
                  <a:rPr lang="en-US">
                    <a:noFill/>
                  </a:rPr>
                  <a:t> </a:t>
                </a:r>
              </a:p>
            </p:txBody>
          </p:sp>
        </mc:Fallback>
      </mc:AlternateContent>
    </p:spTree>
    <p:extLst>
      <p:ext uri="{BB962C8B-B14F-4D97-AF65-F5344CB8AC3E}">
        <p14:creationId xmlns:p14="http://schemas.microsoft.com/office/powerpoint/2010/main" val="854808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We now have 4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Let’s use an example: </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𝜃</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𝑙</m:t>
                                </m:r>
                              </m:e>
                            </m:d>
                          </m:e>
                          <m:sup>
                            <m:r>
                              <a:rPr lang="en-US" b="0" i="1" smtClean="0">
                                <a:latin typeface="Cambria Math" panose="02040503050406030204" pitchFamily="18" charset="0"/>
                              </a:rPr>
                              <m:t>1+</m:t>
                            </m:r>
                            <m:r>
                              <a:rPr lang="en-US" b="0" i="1" smtClean="0">
                                <a:latin typeface="Cambria Math" panose="02040503050406030204" pitchFamily="18" charset="0"/>
                              </a:rPr>
                              <m:t>𝜀</m:t>
                            </m:r>
                          </m:sup>
                        </m:sSup>
                      </m:num>
                      <m:den>
                        <m:r>
                          <a:rPr lang="en-US" b="0" i="1" smtClean="0">
                            <a:latin typeface="Cambria Math" panose="02040503050406030204" pitchFamily="18" charset="0"/>
                          </a:rPr>
                          <m:t>1+</m:t>
                        </m:r>
                        <m:r>
                          <a:rPr lang="en-US" b="0" i="1" smtClean="0">
                            <a:latin typeface="Cambria Math" panose="02040503050406030204" pitchFamily="18" charset="0"/>
                          </a:rPr>
                          <m:t>𝜀</m:t>
                        </m:r>
                      </m:den>
                    </m:f>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𝜃</m:t>
                    </m:r>
                  </m:oMath>
                </a14:m>
                <a:r>
                  <a:rPr lang="en-US" dirty="0"/>
                  <a:t> is our disutility of work</a:t>
                </a:r>
              </a:p>
              <a:p>
                <a:pPr lvl="1"/>
                <a:r>
                  <a:rPr lang="en-US" b="0" dirty="0"/>
                  <a:t>Where </a:t>
                </a:r>
                <a14:m>
                  <m:oMath xmlns:m="http://schemas.openxmlformats.org/officeDocument/2006/math">
                    <m:r>
                      <a:rPr lang="en-US" b="0" i="1" smtClean="0">
                        <a:latin typeface="Cambria Math" panose="02040503050406030204" pitchFamily="18" charset="0"/>
                      </a:rPr>
                      <m:t>𝜀</m:t>
                    </m:r>
                  </m:oMath>
                </a14:m>
                <a:r>
                  <a:rPr lang="en-US" dirty="0"/>
                  <a:t> is our Frisch elasticity or our utility weight on leisure </a:t>
                </a:r>
              </a:p>
              <a:p>
                <a:pPr lvl="1"/>
                <a:r>
                  <a:rPr lang="en-US" dirty="0"/>
                  <a:t>Where </a:t>
                </a:r>
                <a14:m>
                  <m:oMath xmlns:m="http://schemas.openxmlformats.org/officeDocument/2006/math">
                    <m:r>
                      <a:rPr lang="en-US" b="0" i="1" smtClean="0">
                        <a:latin typeface="Cambria Math" panose="02040503050406030204" pitchFamily="18" charset="0"/>
                      </a:rPr>
                      <m:t>𝜎</m:t>
                    </m:r>
                  </m:oMath>
                </a14:m>
                <a:r>
                  <a:rPr lang="en-US" dirty="0"/>
                  <a:t> tells us about the curvature of our indifference curve</a:t>
                </a:r>
              </a:p>
              <a:p>
                <a:pPr lvl="1"/>
                <a:r>
                  <a:rPr lang="en-US" dirty="0"/>
                  <a:t>Where </a:t>
                </a:r>
                <a14:m>
                  <m:oMath xmlns:m="http://schemas.openxmlformats.org/officeDocument/2006/math">
                    <m:r>
                      <a:rPr lang="en-US" b="0" i="1" smtClean="0">
                        <a:latin typeface="Cambria Math" panose="02040503050406030204" pitchFamily="18" charset="0"/>
                      </a:rPr>
                      <m:t>𝛼</m:t>
                    </m:r>
                  </m:oMath>
                </a14:m>
                <a:r>
                  <a:rPr lang="en-US" dirty="0"/>
                  <a:t> tells us about the weight of our inputs into the production function</a:t>
                </a:r>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88725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lnSpcReduction="10000"/>
              </a:bodyPr>
              <a:lstStyle/>
              <a:p>
                <a:r>
                  <a:rPr lang="en-US" dirty="0"/>
                  <a:t>Example continued</a:t>
                </a:r>
              </a:p>
              <a:p>
                <a:pPr lvl="1"/>
                <a:r>
                  <a:rPr lang="en-US" dirty="0"/>
                  <a:t>Where our first derivative of leisure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oMath>
                </a14:m>
                <a:endParaRPr lang="en-US" dirty="0"/>
              </a:p>
              <a:p>
                <a:pPr lvl="1"/>
                <a:r>
                  <a:rPr lang="en-US" dirty="0"/>
                  <a:t>Where our first derivative of consumption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r>
                      <a:rPr lang="en-US" b="0" i="1" smtClean="0">
                        <a:latin typeface="Cambria Math" panose="02040503050406030204" pitchFamily="18" charset="0"/>
                      </a:rPr>
                      <m:t> </m:t>
                    </m:r>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Where our first derivative (chain rule)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endParaRPr lang="en-US" dirty="0"/>
              </a:p>
              <a:p>
                <a:r>
                  <a:rPr lang="en-US" dirty="0"/>
                  <a:t>Put it together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0" smtClean="0">
                            <a:latin typeface="Cambria Math" panose="02040503050406030204" pitchFamily="18" charset="0"/>
                          </a:rPr>
                        </m:ctrlPr>
                      </m:sSupPr>
                      <m:e>
                        <m:d>
                          <m:dPr>
                            <m:begChr m:val="["/>
                            <m:endChr m:val="]"/>
                            <m:ctrlPr>
                              <a:rPr lang="en-US" b="0" i="0"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0" smtClean="0">
                                <a:latin typeface="Cambria Math" panose="02040503050406030204" pitchFamily="18" charset="0"/>
                              </a:rPr>
                            </m:ctrlPr>
                          </m:dPr>
                          <m:e>
                            <m:f>
                              <m:fPr>
                                <m:ctrlPr>
                                  <a:rPr lang="en-US" b="0" i="0"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771"/>
                </a:stretch>
              </a:blipFill>
            </p:spPr>
            <p:txBody>
              <a:bodyPr/>
              <a:lstStyle/>
              <a:p>
                <a:r>
                  <a:rPr lang="en-US">
                    <a:noFill/>
                  </a:rPr>
                  <a:t> </a:t>
                </a:r>
              </a:p>
            </p:txBody>
          </p:sp>
        </mc:Fallback>
      </mc:AlternateContent>
    </p:spTree>
    <p:extLst>
      <p:ext uri="{BB962C8B-B14F-4D97-AF65-F5344CB8AC3E}">
        <p14:creationId xmlns:p14="http://schemas.microsoft.com/office/powerpoint/2010/main" val="257855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Plug in values of the parameters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r>
                  <a:rPr lang="en-US" dirty="0"/>
                  <a:t>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0.5</m:t>
                        </m:r>
                      </m:sup>
                    </m:sSup>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−1.5</m:t>
                        </m:r>
                      </m:sup>
                    </m:sSup>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𝐾</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=3</m:t>
                    </m:r>
                    <m:r>
                      <a:rPr lang="en-US" b="0" i="1" smtClean="0">
                        <a:latin typeface="Cambria Math" panose="02040503050406030204" pitchFamily="18" charset="0"/>
                      </a:rPr>
                      <m:t>𝐾</m:t>
                    </m:r>
                  </m:oMath>
                </a14:m>
                <a:endParaRPr lang="en-US" dirty="0"/>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622811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Production Function in Period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p:txBody>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What does it mean?</a:t>
                </a:r>
              </a:p>
              <a:p>
                <a:pPr lvl="1"/>
                <a:r>
                  <a:rPr lang="en-US" dirty="0"/>
                  <a:t>It means that output in period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t>
                </a:r>
                <a:br>
                  <a:rPr lang="en-US" dirty="0"/>
                </a:br>
                <a:r>
                  <a:rPr lang="en-US" dirty="0"/>
                  <a:t>is increasing with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If we want to produce more,</a:t>
                </a:r>
                <a:br>
                  <a:rPr lang="en-US" dirty="0"/>
                </a:br>
                <a:r>
                  <a:rPr lang="en-US" dirty="0"/>
                  <a:t>we’ll need more labor</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58D5AD-2A67-466E-A96B-E636B81F57A4}"/>
              </a:ext>
            </a:extLst>
          </p:cNvPr>
          <p:cNvPicPr>
            <a:picLocks noChangeAspect="1"/>
          </p:cNvPicPr>
          <p:nvPr/>
        </p:nvPicPr>
        <p:blipFill>
          <a:blip r:embed="rId3"/>
          <a:stretch>
            <a:fillRect/>
          </a:stretch>
        </p:blipFill>
        <p:spPr>
          <a:xfrm>
            <a:off x="5972536" y="1928642"/>
            <a:ext cx="6219463" cy="4929358"/>
          </a:xfrm>
          <a:prstGeom prst="rect">
            <a:avLst/>
          </a:prstGeom>
        </p:spPr>
      </p:pic>
    </p:spTree>
    <p:extLst>
      <p:ext uri="{BB962C8B-B14F-4D97-AF65-F5344CB8AC3E}">
        <p14:creationId xmlns:p14="http://schemas.microsoft.com/office/powerpoint/2010/main" val="167999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4933990"/>
              </a:xfrm>
            </p:spPr>
            <p:txBody>
              <a:bodyPr>
                <a:normAutofit fontScale="92500" lnSpcReduction="2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What does it mean?</a:t>
                </a:r>
              </a:p>
              <a:p>
                <a:pPr lvl="1"/>
                <a:r>
                  <a:rPr lang="en-US" dirty="0"/>
                  <a:t>A negative relationship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b="0" dirty="0"/>
              </a:p>
              <a:p>
                <a:pPr lvl="1"/>
                <a:r>
                  <a:rPr lang="en-US" b="1" dirty="0"/>
                  <a:t>The household needs to be indifferent </a:t>
                </a:r>
                <a:br>
                  <a:rPr lang="en-US" b="1" dirty="0"/>
                </a:br>
                <a:r>
                  <a:rPr lang="en-US" b="1" dirty="0"/>
                  <a:t>between dedicating a unit of time to </a:t>
                </a:r>
                <a:br>
                  <a:rPr lang="en-US" b="1" dirty="0"/>
                </a:br>
                <a:r>
                  <a:rPr lang="en-US" b="1" dirty="0"/>
                  <a:t>leisure and market output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goes down</a:t>
                </a:r>
              </a:p>
              <a:p>
                <a:pPr lvl="1"/>
                <a:r>
                  <a:rPr lang="en-US" dirty="0"/>
                  <a:t>We are working more and producing</a:t>
                </a:r>
                <a:br>
                  <a:rPr lang="en-US" dirty="0"/>
                </a:br>
                <a:r>
                  <a:rPr lang="en-US" dirty="0"/>
                  <a:t>less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oMath>
                </a14:m>
                <a:r>
                  <a:rPr lang="en-US" dirty="0"/>
                  <a:t> goes up</a:t>
                </a:r>
              </a:p>
              <a:p>
                <a:pPr lvl="1"/>
                <a:r>
                  <a:rPr lang="en-US" dirty="0"/>
                  <a:t>It costs more utility and we are forgoing</a:t>
                </a:r>
                <a:br>
                  <a:rPr lang="en-US" dirty="0"/>
                </a:br>
                <a:r>
                  <a:rPr lang="en-US" dirty="0"/>
                  <a:t>leisure to work more</a:t>
                </a:r>
              </a:p>
              <a:p>
                <a:pPr lvl="1"/>
                <a:r>
                  <a:rPr lang="en-US" dirty="0"/>
                  <a:t>The household will only be willing to supply</a:t>
                </a:r>
                <a:br>
                  <a:rPr lang="en-US" dirty="0"/>
                </a:br>
                <a:r>
                  <a:rPr lang="en-US" dirty="0"/>
                  <a:t>this extra labor if the marginal value of</a:t>
                </a:r>
                <a:br>
                  <a:rPr lang="en-US" dirty="0"/>
                </a:br>
                <a:r>
                  <a:rPr lang="en-US" dirty="0"/>
                  <a:t>output it obtains is higher</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965" t="-15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353912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987-D7C4-292A-9388-5A4BFFC06E98}"/>
              </a:ext>
            </a:extLst>
          </p:cNvPr>
          <p:cNvSpPr>
            <a:spLocks noGrp="1"/>
          </p:cNvSpPr>
          <p:nvPr>
            <p:ph type="title"/>
          </p:nvPr>
        </p:nvSpPr>
        <p:spPr/>
        <p:txBody>
          <a:bodyPr/>
          <a:lstStyle/>
          <a:p>
            <a:r>
              <a:rPr lang="en-US"/>
              <a:t>Business Cycles</a:t>
            </a:r>
          </a:p>
        </p:txBody>
      </p:sp>
      <p:sp>
        <p:nvSpPr>
          <p:cNvPr id="3" name="Text Placeholder 2">
            <a:extLst>
              <a:ext uri="{FF2B5EF4-FFF2-40B4-BE49-F238E27FC236}">
                <a16:creationId xmlns:a16="http://schemas.microsoft.com/office/drawing/2014/main" id="{8DE390BD-EE57-735A-C929-09D410E06579}"/>
              </a:ext>
            </a:extLst>
          </p:cNvPr>
          <p:cNvSpPr>
            <a:spLocks noGrp="1"/>
          </p:cNvSpPr>
          <p:nvPr>
            <p:ph type="body" idx="1"/>
          </p:nvPr>
        </p:nvSpPr>
        <p:spPr/>
        <p:txBody>
          <a:bodyPr/>
          <a:lstStyle/>
          <a:p>
            <a:r>
              <a:rPr lang="en-US" err="1"/>
              <a:t>Kurlat</a:t>
            </a:r>
            <a:r>
              <a:rPr lang="en-US"/>
              <a:t> Chapter 12</a:t>
            </a:r>
          </a:p>
        </p:txBody>
      </p:sp>
    </p:spTree>
    <p:extLst>
      <p:ext uri="{BB962C8B-B14F-4D97-AF65-F5344CB8AC3E}">
        <p14:creationId xmlns:p14="http://schemas.microsoft.com/office/powerpoint/2010/main" val="1706946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Due to diminishing marginal utility</a:t>
                </a:r>
                <a:br>
                  <a:rPr lang="en-US" dirty="0"/>
                </a:br>
                <a:r>
                  <a:rPr lang="en-US" dirty="0"/>
                  <a:t>from consumption,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can only be higher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is lower</a:t>
                </a:r>
              </a:p>
              <a:p>
                <a:r>
                  <a:rPr lang="en-US" dirty="0"/>
                  <a:t>Changes in household wealth will </a:t>
                </a:r>
                <a:br>
                  <a:rPr lang="en-US" dirty="0"/>
                </a:br>
                <a:r>
                  <a:rPr lang="en-US" dirty="0"/>
                  <a:t>produce movements </a:t>
                </a:r>
                <a:r>
                  <a:rPr lang="en-US" b="1" i="1" dirty="0"/>
                  <a:t>along</a:t>
                </a:r>
                <a:r>
                  <a:rPr lang="en-US" dirty="0"/>
                  <a:t> the</a:t>
                </a:r>
                <a:br>
                  <a:rPr lang="en-US" dirty="0"/>
                </a:br>
                <a:r>
                  <a:rPr lang="en-US" dirty="0"/>
                  <a:t>indifference curve</a:t>
                </a:r>
              </a:p>
              <a:p>
                <a:pPr lvl="1"/>
                <a:r>
                  <a:rPr lang="en-US" dirty="0"/>
                  <a:t>A poorer household </a:t>
                </a:r>
                <a:r>
                  <a:rPr lang="en-US" b="1" dirty="0"/>
                  <a:t>will work more </a:t>
                </a:r>
                <a:r>
                  <a:rPr lang="en-US" dirty="0"/>
                  <a:t>due</a:t>
                </a:r>
                <a:br>
                  <a:rPr lang="en-US" dirty="0"/>
                </a:br>
                <a:r>
                  <a:rPr lang="en-US" dirty="0"/>
                  <a:t>to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and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r>
                  <a:rPr lang="en-US" dirty="0"/>
                  <a:t>A wealthier household </a:t>
                </a:r>
                <a:r>
                  <a:rPr lang="en-US" b="1" dirty="0"/>
                  <a:t>will work less </a:t>
                </a:r>
                <a:r>
                  <a:rPr lang="en-US" dirty="0"/>
                  <a:t>due </a:t>
                </a:r>
                <a:br>
                  <a:rPr lang="en-US" dirty="0"/>
                </a:br>
                <a:r>
                  <a:rPr lang="en-US" dirty="0"/>
                  <a:t>to a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consume more </a:t>
                </a:r>
                <a:br>
                  <a:rPr lang="en-US" dirty="0"/>
                </a:br>
                <a:r>
                  <a:rPr lang="en-US" dirty="0"/>
                  <a:t>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since they have a high</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and 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712352" y="1909823"/>
            <a:ext cx="5479647" cy="4948176"/>
          </a:xfrm>
          <a:prstGeom prst="rect">
            <a:avLst/>
          </a:prstGeom>
        </p:spPr>
      </p:pic>
    </p:spTree>
    <p:extLst>
      <p:ext uri="{BB962C8B-B14F-4D97-AF65-F5344CB8AC3E}">
        <p14:creationId xmlns:p14="http://schemas.microsoft.com/office/powerpoint/2010/main" val="725185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Consumption-Investment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fontScale="92500" lnSpcReduction="2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What does it mean?</a:t>
                </a:r>
              </a:p>
              <a:p>
                <a:pPr lvl="1"/>
                <a:r>
                  <a:rPr lang="en-US" dirty="0"/>
                  <a:t>There is a positive relationship between</a:t>
                </a:r>
                <a:br>
                  <a:rPr lang="en-US" dirty="0"/>
                </a:br>
                <a:r>
                  <a:rPr lang="en-US" dirty="0"/>
                  <a:t>consumption and investment</a:t>
                </a:r>
              </a:p>
              <a:p>
                <a:r>
                  <a:rPr lang="en-US" dirty="0"/>
                  <a:t>A higher </a:t>
                </a:r>
                <a14:m>
                  <m:oMath xmlns:m="http://schemas.openxmlformats.org/officeDocument/2006/math">
                    <m:r>
                      <a:rPr lang="en-US" b="0" i="1" smtClean="0">
                        <a:latin typeface="Cambria Math" panose="02040503050406030204" pitchFamily="18" charset="0"/>
                      </a:rPr>
                      <m:t>𝐾</m:t>
                    </m:r>
                  </m:oMath>
                </a14:m>
                <a:r>
                  <a:rPr lang="en-US" dirty="0"/>
                  <a:t> means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diminishing and period 2</a:t>
                </a:r>
                <a:br>
                  <a:rPr lang="en-US" dirty="0"/>
                </a:br>
                <a:r>
                  <a:rPr lang="en-US" dirty="0"/>
                  <a:t>output shrinks as </a:t>
                </a:r>
                <a14:m>
                  <m:oMath xmlns:m="http://schemas.openxmlformats.org/officeDocument/2006/math">
                    <m:r>
                      <a:rPr lang="en-US" b="0" i="1" smtClean="0">
                        <a:latin typeface="Cambria Math" panose="02040503050406030204" pitchFamily="18" charset="0"/>
                      </a:rPr>
                      <m:t>𝐾</m:t>
                    </m:r>
                  </m:oMath>
                </a14:m>
                <a:r>
                  <a:rPr lang="en-US" dirty="0"/>
                  <a:t> grows at the margin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 diminishing </a:t>
                </a:r>
              </a:p>
              <a:p>
                <a:pPr lvl="1"/>
                <a:r>
                  <a:rPr lang="en-US" dirty="0"/>
                  <a:t>The household will only be willing to </a:t>
                </a:r>
                <a:br>
                  <a:rPr lang="en-US" dirty="0"/>
                </a:br>
                <a:r>
                  <a:rPr lang="en-US" dirty="0"/>
                  <a:t>dedicate this extra output to investment, </a:t>
                </a:r>
                <a:br>
                  <a:rPr lang="en-US" dirty="0"/>
                </a:br>
                <a14:m>
                  <m:oMath xmlns:m="http://schemas.openxmlformats.org/officeDocument/2006/math">
                    <m:r>
                      <a:rPr lang="en-US" b="0" i="1" smtClean="0">
                        <a:latin typeface="Cambria Math" panose="02040503050406030204" pitchFamily="18" charset="0"/>
                      </a:rPr>
                      <m:t>𝐾</m:t>
                    </m:r>
                  </m:oMath>
                </a14:m>
                <a:r>
                  <a:rPr lang="en-US" dirty="0"/>
                  <a:t>,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is also lower</a:t>
                </a:r>
              </a:p>
              <a:p>
                <a:r>
                  <a:rPr lang="en-US" dirty="0"/>
                  <a:t>Due to diminishing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r>
                  <a:rPr lang="en-US" b="1" dirty="0"/>
                  <a:t>The household will invest more if they</a:t>
                </a:r>
                <a:br>
                  <a:rPr lang="en-US" b="1" dirty="0"/>
                </a:br>
                <a:r>
                  <a:rPr lang="en-US" b="1" dirty="0"/>
                  <a:t>are also consuming more </a:t>
                </a:r>
              </a:p>
              <a:p>
                <a:pPr lvl="1"/>
                <a:r>
                  <a:rPr lang="en-US" b="1" dirty="0"/>
                  <a:t>Think maxing out your 401(k) is easier</a:t>
                </a:r>
                <a:br>
                  <a:rPr lang="en-US" b="1" dirty="0"/>
                </a:br>
                <a:r>
                  <a:rPr lang="en-US" b="1" dirty="0"/>
                  <a:t>when your income is high</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965" t="-1008"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9165A9-E682-4ACA-5F1C-FCF6CF23F1EB}"/>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561759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Market Clearing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oMath>
                </a14:m>
                <a:endParaRPr lang="en-US" dirty="0"/>
              </a:p>
              <a:p>
                <a:r>
                  <a:rPr lang="en-US" dirty="0"/>
                  <a:t>What does it mean?</a:t>
                </a:r>
              </a:p>
              <a:p>
                <a:pPr lvl="1"/>
                <a:r>
                  <a:rPr lang="en-US" dirty="0"/>
                  <a:t>There is a positive relationship</a:t>
                </a:r>
                <a:br>
                  <a:rPr lang="en-US" dirty="0"/>
                </a:br>
                <a:r>
                  <a:rPr lang="en-US" dirty="0"/>
                  <a:t>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Due to the positive relationship</a:t>
                </a:r>
                <a:br>
                  <a:rPr lang="en-US" dirty="0"/>
                </a:br>
                <a:r>
                  <a:rPr lang="en-US" dirty="0"/>
                  <a:t>between consumption and </a:t>
                </a:r>
                <a:br>
                  <a:rPr lang="en-US" dirty="0"/>
                </a:br>
                <a:r>
                  <a:rPr lang="en-US" dirty="0"/>
                  <a:t>investment</a:t>
                </a:r>
              </a:p>
              <a:p>
                <a:pPr lvl="1"/>
                <a:r>
                  <a:rPr lang="en-US" dirty="0"/>
                  <a:t>If a higher </a:t>
                </a:r>
                <a14:m>
                  <m:oMath xmlns:m="http://schemas.openxmlformats.org/officeDocument/2006/math">
                    <m:r>
                      <a:rPr lang="en-US" b="0" i="1" smtClean="0">
                        <a:latin typeface="Cambria Math" panose="02040503050406030204" pitchFamily="18" charset="0"/>
                      </a:rPr>
                      <m:t>𝐾</m:t>
                    </m:r>
                  </m:oMath>
                </a14:m>
                <a:r>
                  <a:rPr lang="en-US" dirty="0"/>
                  <a:t> means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a:t>
                </a:r>
                <a:br>
                  <a:rPr lang="en-US" dirty="0"/>
                </a:br>
                <a:r>
                  <a:rPr lang="en-US" dirty="0"/>
                  <a:t>then a higher </a:t>
                </a:r>
                <a14:m>
                  <m:oMath xmlns:m="http://schemas.openxmlformats.org/officeDocument/2006/math">
                    <m:r>
                      <a:rPr lang="en-US" b="0" i="1" smtClean="0">
                        <a:latin typeface="Cambria Math" panose="02040503050406030204" pitchFamily="18" charset="0"/>
                      </a:rPr>
                      <m:t>𝐾</m:t>
                    </m:r>
                  </m:oMath>
                </a14:m>
                <a:r>
                  <a:rPr lang="en-US" dirty="0"/>
                  <a:t> means a higher</a:t>
                </a:r>
                <a:br>
                  <a:rPr lang="en-US" dirty="0"/>
                </a:br>
                <a:r>
                  <a:rPr lang="en-US" dirty="0"/>
                  <a:t>output from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If households want to consume</a:t>
                </a:r>
                <a:br>
                  <a:rPr lang="en-US" dirty="0"/>
                </a:br>
                <a:r>
                  <a:rPr lang="en-US" dirty="0"/>
                  <a:t>and investment more, then they</a:t>
                </a:r>
                <a:br>
                  <a:rPr lang="en-US" dirty="0"/>
                </a:br>
                <a:r>
                  <a:rPr lang="en-US" dirty="0"/>
                  <a:t>will have to produce more output</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b="-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DC6DA5-A50A-FC1D-4B2B-AFE725D736A7}"/>
              </a:ext>
            </a:extLst>
          </p:cNvPr>
          <p:cNvPicPr>
            <a:picLocks noChangeAspect="1"/>
          </p:cNvPicPr>
          <p:nvPr/>
        </p:nvPicPr>
        <p:blipFill>
          <a:blip r:embed="rId3"/>
          <a:stretch>
            <a:fillRect/>
          </a:stretch>
        </p:blipFill>
        <p:spPr>
          <a:xfrm>
            <a:off x="6255523" y="1690688"/>
            <a:ext cx="5936477" cy="5002212"/>
          </a:xfrm>
          <a:prstGeom prst="rect">
            <a:avLst/>
          </a:prstGeom>
        </p:spPr>
      </p:pic>
    </p:spTree>
    <p:extLst>
      <p:ext uri="{BB962C8B-B14F-4D97-AF65-F5344CB8AC3E}">
        <p14:creationId xmlns:p14="http://schemas.microsoft.com/office/powerpoint/2010/main" val="224741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07D65CE-A905-038C-6F32-BA3C43F726F3}"/>
                  </a:ext>
                </a:extLst>
              </p:cNvPr>
              <p:cNvSpPr>
                <a:spLocks noGrp="1"/>
              </p:cNvSpPr>
              <p:nvPr>
                <p:ph idx="1"/>
              </p:nvPr>
            </p:nvSpPr>
            <p:spPr>
              <a:xfrm>
                <a:off x="838200" y="1825624"/>
                <a:ext cx="11176322" cy="5032375"/>
              </a:xfrm>
            </p:spPr>
            <p:txBody>
              <a:bodyPr>
                <a:normAutofit lnSpcReduction="10000"/>
              </a:bodyPr>
              <a:lstStyle/>
              <a:p>
                <a:r>
                  <a:rPr lang="en-US" dirty="0"/>
                  <a:t>We want to solve our system of equations (1-4) to find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labor, </a:t>
                </a:r>
                <a14:m>
                  <m:oMath xmlns:m="http://schemas.openxmlformats.org/officeDocument/2006/math">
                    <m:r>
                      <a:rPr lang="en-US" b="0" i="1" smtClean="0">
                        <a:latin typeface="Cambria Math" panose="02040503050406030204" pitchFamily="18" charset="0"/>
                      </a:rPr>
                      <m:t>𝐿</m:t>
                    </m:r>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There is more than one way to solve</a:t>
                </a:r>
              </a:p>
              <a:p>
                <a:r>
                  <a:rPr lang="en-US" dirty="0"/>
                  <a:t>We could start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employment, </a:t>
                </a:r>
                <a14:m>
                  <m:oMath xmlns:m="http://schemas.openxmlformats.org/officeDocument/2006/math">
                    <m:r>
                      <a:rPr lang="en-US" b="0" i="1" smtClean="0">
                        <a:latin typeface="Cambria Math" panose="02040503050406030204" pitchFamily="18" charset="0"/>
                      </a:rPr>
                      <m:t>𝐿</m:t>
                    </m:r>
                  </m:oMath>
                </a14:m>
                <a:r>
                  <a:rPr lang="en-US" dirty="0"/>
                  <a:t>, to get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With our level of employment, </a:t>
                </a:r>
                <a14:m>
                  <m:oMath xmlns:m="http://schemas.openxmlformats.org/officeDocument/2006/math">
                    <m:r>
                      <a:rPr lang="en-US" b="0" i="1" smtClean="0">
                        <a:latin typeface="Cambria Math" panose="02040503050406030204" pitchFamily="18" charset="0"/>
                      </a:rPr>
                      <m:t>𝐿</m:t>
                    </m:r>
                  </m:oMath>
                </a14:m>
                <a:r>
                  <a:rPr lang="en-US" dirty="0"/>
                  <a:t>, we can solve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With our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we solve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This implies a level of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With our level of investment, </a:t>
                </a:r>
                <a14:m>
                  <m:oMath xmlns:m="http://schemas.openxmlformats.org/officeDocument/2006/math">
                    <m:r>
                      <a:rPr lang="en-US" b="0" i="1" smtClean="0">
                        <a:latin typeface="Cambria Math" panose="02040503050406030204" pitchFamily="18" charset="0"/>
                      </a:rPr>
                      <m:t>𝐾</m:t>
                    </m:r>
                  </m:oMath>
                </a14:m>
                <a:r>
                  <a:rPr lang="en-US" dirty="0"/>
                  <a:t>, we can see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 consistent with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We can check our initial estimate, and if all conditions are satisfied then we have a solution. Otherwise, we need to adjust our initial estimate</a:t>
                </a:r>
              </a:p>
            </p:txBody>
          </p:sp>
        </mc:Choice>
        <mc:Fallback>
          <p:sp>
            <p:nvSpPr>
              <p:cNvPr id="3" name="Content Placeholder 2">
                <a:extLst>
                  <a:ext uri="{FF2B5EF4-FFF2-40B4-BE49-F238E27FC236}">
                    <a16:creationId xmlns:a16="http://schemas.microsoft.com/office/drawing/2014/main" id="{807D65CE-A905-038C-6F32-BA3C43F726F3}"/>
                  </a:ext>
                </a:extLst>
              </p:cNvPr>
              <p:cNvSpPr>
                <a:spLocks noGrp="1" noRot="1" noChangeAspect="1" noMove="1" noResize="1" noEditPoints="1" noAdjustHandles="1" noChangeArrowheads="1" noChangeShapeType="1" noTextEdit="1"/>
              </p:cNvSpPr>
              <p:nvPr>
                <p:ph idx="1"/>
              </p:nvPr>
            </p:nvSpPr>
            <p:spPr>
              <a:xfrm>
                <a:off x="838200" y="1825624"/>
                <a:ext cx="11176322" cy="5032375"/>
              </a:xfrm>
              <a:blipFill>
                <a:blip r:embed="rId2"/>
                <a:stretch>
                  <a:fillRect l="-1022" t="-2771" b="-2267"/>
                </a:stretch>
              </a:blipFill>
            </p:spPr>
            <p:txBody>
              <a:bodyPr/>
              <a:lstStyle/>
              <a:p>
                <a:r>
                  <a:rPr lang="en-US">
                    <a:noFill/>
                  </a:rPr>
                  <a:t> </a:t>
                </a:r>
              </a:p>
            </p:txBody>
          </p:sp>
        </mc:Fallback>
      </mc:AlternateContent>
    </p:spTree>
    <p:extLst>
      <p:ext uri="{BB962C8B-B14F-4D97-AF65-F5344CB8AC3E}">
        <p14:creationId xmlns:p14="http://schemas.microsoft.com/office/powerpoint/2010/main" val="68881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46430" y="3183038"/>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116010" y="6690167"/>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58101" y="3183038"/>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49762" y="1377392"/>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29A9518-C480-E1AA-AF55-58D6EEB17275}"/>
                  </a:ext>
                </a:extLst>
              </p:cNvPr>
              <p:cNvSpPr txBox="1"/>
              <p:nvPr/>
            </p:nvSpPr>
            <p:spPr>
              <a:xfrm>
                <a:off x="894275" y="1659913"/>
                <a:ext cx="1932972" cy="369332"/>
              </a:xfrm>
              <a:prstGeom prst="rect">
                <a:avLst/>
              </a:prstGeom>
              <a:noFill/>
            </p:spPr>
            <p:txBody>
              <a:bodyPr wrap="square" rtlCol="0">
                <a:spAutoFit/>
              </a:bodyPr>
              <a:lstStyle/>
              <a:p>
                <a:r>
                  <a:rPr lang="en-US" b="0"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p:txBody>
          </p:sp>
        </mc:Choice>
        <mc:Fallback>
          <p:sp>
            <p:nvSpPr>
              <p:cNvPr id="14" name="TextBox 13">
                <a:extLst>
                  <a:ext uri="{FF2B5EF4-FFF2-40B4-BE49-F238E27FC236}">
                    <a16:creationId xmlns:a16="http://schemas.microsoft.com/office/drawing/2014/main" id="{529A9518-C480-E1AA-AF55-58D6EEB17275}"/>
                  </a:ext>
                </a:extLst>
              </p:cNvPr>
              <p:cNvSpPr txBox="1">
                <a:spLocks noRot="1" noChangeAspect="1" noMove="1" noResize="1" noEditPoints="1" noAdjustHandles="1" noChangeArrowheads="1" noChangeShapeType="1" noTextEdit="1"/>
              </p:cNvSpPr>
              <p:nvPr/>
            </p:nvSpPr>
            <p:spPr>
              <a:xfrm>
                <a:off x="894275" y="1659913"/>
                <a:ext cx="1932972" cy="369332"/>
              </a:xfrm>
              <a:prstGeom prst="rect">
                <a:avLst/>
              </a:prstGeom>
              <a:blipFill>
                <a:blip r:embed="rId3"/>
                <a:stretch>
                  <a:fillRect l="-2614"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34F87CB-EC35-E539-1D6F-4BE52892E0DD}"/>
                  </a:ext>
                </a:extLst>
              </p:cNvPr>
              <p:cNvSpPr txBox="1"/>
              <p:nvPr/>
            </p:nvSpPr>
            <p:spPr>
              <a:xfrm>
                <a:off x="894275" y="5480608"/>
                <a:ext cx="1797941" cy="569002"/>
              </a:xfrm>
              <a:prstGeom prst="rect">
                <a:avLst/>
              </a:prstGeom>
              <a:noFill/>
            </p:spPr>
            <p:txBody>
              <a:bodyPr wrap="square" rtlCol="0">
                <a:spAutoFit/>
              </a:bodyPr>
              <a:lstStyle/>
              <a:p>
                <a:r>
                  <a:rPr lang="en-US" b="0"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a:t>
                </a:r>
              </a:p>
            </p:txBody>
          </p:sp>
        </mc:Choice>
        <mc:Fallback>
          <p:sp>
            <p:nvSpPr>
              <p:cNvPr id="15" name="TextBox 14">
                <a:extLst>
                  <a:ext uri="{FF2B5EF4-FFF2-40B4-BE49-F238E27FC236}">
                    <a16:creationId xmlns:a16="http://schemas.microsoft.com/office/drawing/2014/main" id="{434F87CB-EC35-E539-1D6F-4BE52892E0DD}"/>
                  </a:ext>
                </a:extLst>
              </p:cNvPr>
              <p:cNvSpPr txBox="1">
                <a:spLocks noRot="1" noChangeAspect="1" noMove="1" noResize="1" noEditPoints="1" noAdjustHandles="1" noChangeArrowheads="1" noChangeShapeType="1" noTextEdit="1"/>
              </p:cNvSpPr>
              <p:nvPr/>
            </p:nvSpPr>
            <p:spPr>
              <a:xfrm>
                <a:off x="894275" y="5480608"/>
                <a:ext cx="1797941" cy="569002"/>
              </a:xfrm>
              <a:prstGeom prst="rect">
                <a:avLst/>
              </a:prstGeom>
              <a:blipFill>
                <a:blip r:embed="rId4"/>
                <a:stretch>
                  <a:fillRect l="-27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E6C3155-321E-5D03-CC15-4C9F5D3BC2A4}"/>
                  </a:ext>
                </a:extLst>
              </p:cNvPr>
              <p:cNvSpPr txBox="1"/>
              <p:nvPr/>
            </p:nvSpPr>
            <p:spPr>
              <a:xfrm>
                <a:off x="9037542" y="5480608"/>
                <a:ext cx="2271223" cy="646331"/>
              </a:xfrm>
              <a:prstGeom prst="rect">
                <a:avLst/>
              </a:prstGeom>
              <a:noFill/>
            </p:spPr>
            <p:txBody>
              <a:bodyPr wrap="square" rtlCol="0">
                <a:spAutoFit/>
              </a:bodyPr>
              <a:lstStyle/>
              <a:p>
                <a:r>
                  <a:rPr lang="en-US" dirty="0"/>
                  <a:t>3)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a:t>
                </a:r>
              </a:p>
              <a:p>
                <a:endParaRPr lang="en-US" dirty="0"/>
              </a:p>
            </p:txBody>
          </p:sp>
        </mc:Choice>
        <mc:Fallback>
          <p:sp>
            <p:nvSpPr>
              <p:cNvPr id="16" name="TextBox 15">
                <a:extLst>
                  <a:ext uri="{FF2B5EF4-FFF2-40B4-BE49-F238E27FC236}">
                    <a16:creationId xmlns:a16="http://schemas.microsoft.com/office/drawing/2014/main" id="{6E6C3155-321E-5D03-CC15-4C9F5D3BC2A4}"/>
                  </a:ext>
                </a:extLst>
              </p:cNvPr>
              <p:cNvSpPr txBox="1">
                <a:spLocks noRot="1" noChangeAspect="1" noMove="1" noResize="1" noEditPoints="1" noAdjustHandles="1" noChangeArrowheads="1" noChangeShapeType="1" noTextEdit="1"/>
              </p:cNvSpPr>
              <p:nvPr/>
            </p:nvSpPr>
            <p:spPr>
              <a:xfrm>
                <a:off x="9037542" y="5480608"/>
                <a:ext cx="2271223" cy="646331"/>
              </a:xfrm>
              <a:prstGeom prst="rect">
                <a:avLst/>
              </a:prstGeom>
              <a:blipFill>
                <a:blip r:embed="rId5"/>
                <a:stretch>
                  <a:fillRect l="-2222" t="-38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F36A662-1453-DA42-7F25-C6F57D9F3628}"/>
                  </a:ext>
                </a:extLst>
              </p:cNvPr>
              <p:cNvSpPr txBox="1"/>
              <p:nvPr/>
            </p:nvSpPr>
            <p:spPr>
              <a:xfrm>
                <a:off x="9037542" y="1649590"/>
                <a:ext cx="3082716" cy="759310"/>
              </a:xfrm>
              <a:prstGeom prst="rect">
                <a:avLst/>
              </a:prstGeom>
              <a:noFill/>
            </p:spPr>
            <p:txBody>
              <a:bodyPr wrap="square" rtlCol="0">
                <a:spAutoFit/>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endParaRPr lang="en-US" dirty="0"/>
              </a:p>
            </p:txBody>
          </p:sp>
        </mc:Choice>
        <mc:Fallback>
          <p:sp>
            <p:nvSpPr>
              <p:cNvPr id="17" name="TextBox 16">
                <a:extLst>
                  <a:ext uri="{FF2B5EF4-FFF2-40B4-BE49-F238E27FC236}">
                    <a16:creationId xmlns:a16="http://schemas.microsoft.com/office/drawing/2014/main" id="{AF36A662-1453-DA42-7F25-C6F57D9F3628}"/>
                  </a:ext>
                </a:extLst>
              </p:cNvPr>
              <p:cNvSpPr txBox="1">
                <a:spLocks noRot="1" noChangeAspect="1" noMove="1" noResize="1" noEditPoints="1" noAdjustHandles="1" noChangeArrowheads="1" noChangeShapeType="1" noTextEdit="1"/>
              </p:cNvSpPr>
              <p:nvPr/>
            </p:nvSpPr>
            <p:spPr>
              <a:xfrm>
                <a:off x="9037542" y="1649590"/>
                <a:ext cx="3082716" cy="759310"/>
              </a:xfrm>
              <a:prstGeom prst="rect">
                <a:avLst/>
              </a:prstGeom>
              <a:blipFill>
                <a:blip r:embed="rId6"/>
                <a:stretch>
                  <a:fillRect l="-1639"/>
                </a:stretch>
              </a:blipFill>
            </p:spPr>
            <p:txBody>
              <a:bodyPr/>
              <a:lstStyle/>
              <a:p>
                <a:r>
                  <a:rPr lang="en-US">
                    <a:noFill/>
                  </a:rPr>
                  <a:t> </a:t>
                </a:r>
              </a:p>
            </p:txBody>
          </p:sp>
        </mc:Fallback>
      </mc:AlternateContent>
    </p:spTree>
    <p:extLst>
      <p:ext uri="{BB962C8B-B14F-4D97-AF65-F5344CB8AC3E}">
        <p14:creationId xmlns:p14="http://schemas.microsoft.com/office/powerpoint/2010/main" val="195083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9514390" y="2975446"/>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4953964" y="1296365"/>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2543842" y="295808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72911" y="6643873"/>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2031325"/>
          </a:xfrm>
          <a:prstGeom prst="rect">
            <a:avLst/>
          </a:prstGeom>
          <a:noFill/>
        </p:spPr>
        <p:txBody>
          <a:bodyPr wrap="square" rtlCol="0">
            <a:spAutoFit/>
          </a:bodyPr>
          <a:lstStyle/>
          <a:p>
            <a:r>
              <a:rPr lang="en-US" dirty="0"/>
              <a:t>Note: We can start in a different order.</a:t>
            </a:r>
          </a:p>
          <a:p>
            <a:endParaRPr lang="en-US" dirty="0"/>
          </a:p>
          <a:p>
            <a:r>
              <a:rPr lang="en-US" dirty="0"/>
              <a:t>As long as we are in</a:t>
            </a:r>
            <a:br>
              <a:rPr lang="en-US" dirty="0"/>
            </a:br>
            <a:r>
              <a:rPr lang="en-US" dirty="0"/>
              <a:t>equilibrium, we will end up with our initial estimate </a:t>
            </a:r>
          </a:p>
        </p:txBody>
      </p:sp>
    </p:spTree>
    <p:extLst>
      <p:ext uri="{BB962C8B-B14F-4D97-AF65-F5344CB8AC3E}">
        <p14:creationId xmlns:p14="http://schemas.microsoft.com/office/powerpoint/2010/main" val="376454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Incorrect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58005" y="3137492"/>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253306" y="6643868"/>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46524" y="324166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190916" y="1388967"/>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1754326"/>
              </a:xfrm>
              <a:prstGeom prst="rect">
                <a:avLst/>
              </a:prstGeom>
              <a:noFill/>
            </p:spPr>
            <p:txBody>
              <a:bodyPr wrap="square" rtlCol="0">
                <a:spAutoFit/>
              </a:bodyPr>
              <a:lstStyle/>
              <a:p>
                <a:r>
                  <a:rPr lang="en-US" dirty="0"/>
                  <a:t>Note: If our initial estimate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a:t>
                </a:r>
              </a:p>
              <a:p>
                <a:r>
                  <a:rPr lang="en-US" dirty="0"/>
                  <a:t>Incorrect, then </a:t>
                </a:r>
                <a:br>
                  <a:rPr lang="en-US" dirty="0"/>
                </a:br>
                <a:r>
                  <a:rPr lang="en-US" dirty="0"/>
                  <a:t>we will not be able</a:t>
                </a:r>
                <a:br>
                  <a:rPr lang="en-US" dirty="0"/>
                </a:br>
                <a:r>
                  <a:rPr lang="en-US" dirty="0"/>
                  <a:t>to solve the system</a:t>
                </a:r>
                <a:br>
                  <a:rPr lang="en-US" dirty="0"/>
                </a:br>
                <a:r>
                  <a:rPr lang="en-US" dirty="0"/>
                  <a:t>of equations</a:t>
                </a:r>
              </a:p>
            </p:txBody>
          </p:sp>
        </mc:Choice>
        <mc:Fallback>
          <p:sp>
            <p:nvSpPr>
              <p:cNvPr id="3" name="TextBox 2">
                <a:extLst>
                  <a:ext uri="{FF2B5EF4-FFF2-40B4-BE49-F238E27FC236}">
                    <a16:creationId xmlns:a16="http://schemas.microsoft.com/office/drawing/2014/main" id="{E0F2BA07-F3F7-FF0E-D856-8C68FF09B242}"/>
                  </a:ext>
                </a:extLst>
              </p:cNvPr>
              <p:cNvSpPr txBox="1">
                <a:spLocks noRot="1" noChangeAspect="1" noMove="1" noResize="1" noEditPoints="1" noAdjustHandles="1" noChangeArrowheads="1" noChangeShapeType="1" noTextEdit="1"/>
              </p:cNvSpPr>
              <p:nvPr/>
            </p:nvSpPr>
            <p:spPr>
              <a:xfrm>
                <a:off x="335666" y="1690688"/>
                <a:ext cx="2210764" cy="1754326"/>
              </a:xfrm>
              <a:prstGeom prst="rect">
                <a:avLst/>
              </a:prstGeom>
              <a:blipFill>
                <a:blip r:embed="rId2"/>
                <a:stretch>
                  <a:fillRect l="-2286" t="-714" b="-4286"/>
                </a:stretch>
              </a:blipFill>
            </p:spPr>
            <p:txBody>
              <a:bodyPr/>
              <a:lstStyle/>
              <a:p>
                <a:r>
                  <a:rPr lang="en-US">
                    <a:noFill/>
                  </a:rPr>
                  <a:t> </a:t>
                </a:r>
              </a:p>
            </p:txBody>
          </p:sp>
        </mc:Fallback>
      </mc:AlternateContent>
      <p:pic>
        <p:nvPicPr>
          <p:cNvPr id="13" name="Content Placeholder 12">
            <a:extLst>
              <a:ext uri="{FF2B5EF4-FFF2-40B4-BE49-F238E27FC236}">
                <a16:creationId xmlns:a16="http://schemas.microsoft.com/office/drawing/2014/main" id="{3F8FC233-CDE0-3805-BA92-C4A607768117}"/>
              </a:ext>
            </a:extLst>
          </p:cNvPr>
          <p:cNvPicPr>
            <a:picLocks noGrp="1" noChangeAspect="1"/>
          </p:cNvPicPr>
          <p:nvPr>
            <p:ph idx="1"/>
          </p:nvPr>
        </p:nvPicPr>
        <p:blipFill>
          <a:blip r:embed="rId3"/>
          <a:stretch>
            <a:fillRect/>
          </a:stretch>
        </p:blipFill>
        <p:spPr>
          <a:xfrm>
            <a:off x="2951552" y="1622493"/>
            <a:ext cx="6437963" cy="4870374"/>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216ADD7-9593-A02E-6571-8950083EFD74}"/>
                  </a:ext>
                </a:extLst>
              </p:cNvPr>
              <p:cNvSpPr txBox="1"/>
              <p:nvPr/>
            </p:nvSpPr>
            <p:spPr>
              <a:xfrm>
                <a:off x="178665" y="4549676"/>
                <a:ext cx="2615878" cy="2308324"/>
              </a:xfrm>
              <a:prstGeom prst="rect">
                <a:avLst/>
              </a:prstGeom>
              <a:noFill/>
            </p:spPr>
            <p:txBody>
              <a:bodyPr wrap="square" rtlCol="0">
                <a:spAutoFit/>
              </a:bodyPr>
              <a:lstStyle/>
              <a:p>
                <a:r>
                  <a:rPr lang="en-US" dirty="0"/>
                  <a:t>A 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a high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A high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implies 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endParaRPr lang="en-US" dirty="0"/>
              </a:p>
              <a:p>
                <a:r>
                  <a:rPr lang="en-US" dirty="0"/>
                  <a:t>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implies a low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r>
                  <a:rPr lang="en-US" dirty="0"/>
                  <a:t>A low </a:t>
                </a:r>
                <a14:m>
                  <m:oMath xmlns:m="http://schemas.openxmlformats.org/officeDocument/2006/math">
                    <m:r>
                      <a:rPr lang="en-US" b="0" i="1" smtClean="0">
                        <a:latin typeface="Cambria Math" panose="02040503050406030204" pitchFamily="18" charset="0"/>
                      </a:rPr>
                      <m:t>𝐾</m:t>
                    </m:r>
                  </m:oMath>
                </a14:m>
                <a:r>
                  <a:rPr lang="en-US" dirty="0"/>
                  <a:t> implies an </a:t>
                </a:r>
                <a:br>
                  <a:rPr lang="en-US" dirty="0"/>
                </a:br>
                <a:r>
                  <a:rPr lang="en-US" dirty="0"/>
                  <a:t>incorrect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p:txBody>
          </p:sp>
        </mc:Choice>
        <mc:Fallback>
          <p:sp>
            <p:nvSpPr>
              <p:cNvPr id="15" name="TextBox 14">
                <a:extLst>
                  <a:ext uri="{FF2B5EF4-FFF2-40B4-BE49-F238E27FC236}">
                    <a16:creationId xmlns:a16="http://schemas.microsoft.com/office/drawing/2014/main" id="{B216ADD7-9593-A02E-6571-8950083EFD74}"/>
                  </a:ext>
                </a:extLst>
              </p:cNvPr>
              <p:cNvSpPr txBox="1">
                <a:spLocks noRot="1" noChangeAspect="1" noMove="1" noResize="1" noEditPoints="1" noAdjustHandles="1" noChangeArrowheads="1" noChangeShapeType="1" noTextEdit="1"/>
              </p:cNvSpPr>
              <p:nvPr/>
            </p:nvSpPr>
            <p:spPr>
              <a:xfrm>
                <a:off x="178665" y="4549676"/>
                <a:ext cx="2615878" cy="2308324"/>
              </a:xfrm>
              <a:prstGeom prst="rect">
                <a:avLst/>
              </a:prstGeom>
              <a:blipFill>
                <a:blip r:embed="rId4"/>
                <a:stretch>
                  <a:fillRect l="-1449" t="-1099" b="-3846"/>
                </a:stretch>
              </a:blipFill>
            </p:spPr>
            <p:txBody>
              <a:bodyPr/>
              <a:lstStyle/>
              <a:p>
                <a:r>
                  <a:rPr lang="en-US">
                    <a:noFill/>
                  </a:rPr>
                  <a:t> </a:t>
                </a:r>
              </a:p>
            </p:txBody>
          </p:sp>
        </mc:Fallback>
      </mc:AlternateContent>
    </p:spTree>
    <p:extLst>
      <p:ext uri="{BB962C8B-B14F-4D97-AF65-F5344CB8AC3E}">
        <p14:creationId xmlns:p14="http://schemas.microsoft.com/office/powerpoint/2010/main" val="115356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4B79-5F75-E58B-0BDC-9A63B845456A}"/>
              </a:ext>
            </a:extLst>
          </p:cNvPr>
          <p:cNvSpPr>
            <a:spLocks noGrp="1"/>
          </p:cNvSpPr>
          <p:nvPr>
            <p:ph type="title"/>
          </p:nvPr>
        </p:nvSpPr>
        <p:spPr/>
        <p:txBody>
          <a:bodyPr/>
          <a:lstStyle/>
          <a:p>
            <a:r>
              <a:rPr lang="en-US" dirty="0"/>
              <a:t>Markets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4F891A-FD95-E7BB-88CE-80E6F45B33BD}"/>
                  </a:ext>
                </a:extLst>
              </p:cNvPr>
              <p:cNvSpPr>
                <a:spLocks noGrp="1"/>
              </p:cNvSpPr>
              <p:nvPr>
                <p:ph idx="1"/>
              </p:nvPr>
            </p:nvSpPr>
            <p:spPr>
              <a:xfrm>
                <a:off x="838200" y="1825624"/>
                <a:ext cx="10979552" cy="5032375"/>
              </a:xfrm>
            </p:spPr>
            <p:txBody>
              <a:bodyPr>
                <a:normAutofit lnSpcReduction="10000"/>
              </a:bodyPr>
              <a:lstStyle/>
              <a:p>
                <a:r>
                  <a:rPr lang="en-US" dirty="0"/>
                  <a:t>Competitive equilibrium coincides with a social planner Pareto Optimum</a:t>
                </a:r>
              </a:p>
              <a:p>
                <a:r>
                  <a:rPr lang="en-US" dirty="0"/>
                  <a:t>What prices are associated with the competitive equilibrium allocation</a:t>
                </a:r>
              </a:p>
              <a:p>
                <a:r>
                  <a:rPr lang="en-US" dirty="0"/>
                  <a:t>Wages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pPr lvl="1"/>
                <a:r>
                  <a:rPr lang="en-US" dirty="0"/>
                  <a:t>Wages must equal the marginal product of labor which equals the marginal rate of substitution of leisure and consumption</a:t>
                </a:r>
              </a:p>
              <a:p>
                <a:r>
                  <a:rPr lang="en-US" dirty="0"/>
                  <a:t>Rental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oMath>
                </a14:m>
                <a:r>
                  <a:rPr lang="en-US" dirty="0"/>
                  <a:t>,  given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lvl="1"/>
                <a:r>
                  <a:rPr lang="en-US" dirty="0"/>
                  <a:t>Rental rates equal the marginal product of capital</a:t>
                </a:r>
              </a:p>
              <a:p>
                <a:pPr lvl="1"/>
                <a:r>
                  <a:rPr lang="en-US" dirty="0"/>
                  <a:t>Rental rates equal real interest rate less depreciation equal the marginal rate of substitution of present consumption and discounted future consumption</a:t>
                </a:r>
              </a:p>
              <a:p>
                <a:pPr lvl="1"/>
                <a:endParaRPr lang="en-US" dirty="0"/>
              </a:p>
            </p:txBody>
          </p:sp>
        </mc:Choice>
        <mc:Fallback>
          <p:sp>
            <p:nvSpPr>
              <p:cNvPr id="3" name="Content Placeholder 2">
                <a:extLst>
                  <a:ext uri="{FF2B5EF4-FFF2-40B4-BE49-F238E27FC236}">
                    <a16:creationId xmlns:a16="http://schemas.microsoft.com/office/drawing/2014/main" id="{024F891A-FD95-E7BB-88CE-80E6F45B33BD}"/>
                  </a:ext>
                </a:extLst>
              </p:cNvPr>
              <p:cNvSpPr>
                <a:spLocks noGrp="1" noRot="1" noChangeAspect="1" noMove="1" noResize="1" noEditPoints="1" noAdjustHandles="1" noChangeArrowheads="1" noChangeShapeType="1" noTextEdit="1"/>
              </p:cNvSpPr>
              <p:nvPr>
                <p:ph idx="1"/>
              </p:nvPr>
            </p:nvSpPr>
            <p:spPr>
              <a:xfrm>
                <a:off x="838200" y="1825624"/>
                <a:ext cx="10979552" cy="5032375"/>
              </a:xfrm>
              <a:blipFill>
                <a:blip r:embed="rId2"/>
                <a:stretch>
                  <a:fillRect l="-1040" t="-2771" r="-116"/>
                </a:stretch>
              </a:blipFill>
            </p:spPr>
            <p:txBody>
              <a:bodyPr/>
              <a:lstStyle/>
              <a:p>
                <a:r>
                  <a:rPr lang="en-US">
                    <a:noFill/>
                  </a:rPr>
                  <a:t> </a:t>
                </a:r>
              </a:p>
            </p:txBody>
          </p:sp>
        </mc:Fallback>
      </mc:AlternateContent>
    </p:spTree>
    <p:extLst>
      <p:ext uri="{BB962C8B-B14F-4D97-AF65-F5344CB8AC3E}">
        <p14:creationId xmlns:p14="http://schemas.microsoft.com/office/powerpoint/2010/main" val="3205119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BAC-56C4-87B5-34F6-733EC2A0ABFE}"/>
              </a:ext>
            </a:extLst>
          </p:cNvPr>
          <p:cNvSpPr>
            <a:spLocks noGrp="1"/>
          </p:cNvSpPr>
          <p:nvPr>
            <p:ph type="title"/>
          </p:nvPr>
        </p:nvSpPr>
        <p:spPr/>
        <p:txBody>
          <a:bodyPr/>
          <a:lstStyle/>
          <a:p>
            <a:r>
              <a:rPr lang="en-US" dirty="0"/>
              <a:t>Shocks</a:t>
            </a:r>
          </a:p>
        </p:txBody>
      </p:sp>
      <p:sp>
        <p:nvSpPr>
          <p:cNvPr id="3" name="Text Placeholder 2">
            <a:extLst>
              <a:ext uri="{FF2B5EF4-FFF2-40B4-BE49-F238E27FC236}">
                <a16:creationId xmlns:a16="http://schemas.microsoft.com/office/drawing/2014/main" id="{67441E92-CCDF-5491-B649-EE318AB87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18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0B-3E8A-530D-2205-D01B794E0C4C}"/>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609E5AC3-AFC4-28E8-3EDE-381F2FD7FF4D}"/>
              </a:ext>
            </a:extLst>
          </p:cNvPr>
          <p:cNvSpPr>
            <a:spLocks noGrp="1"/>
          </p:cNvSpPr>
          <p:nvPr>
            <p:ph idx="1"/>
          </p:nvPr>
        </p:nvSpPr>
        <p:spPr>
          <a:xfrm>
            <a:off x="838200" y="1825624"/>
            <a:ext cx="10515600" cy="5153909"/>
          </a:xfrm>
        </p:spPr>
        <p:txBody>
          <a:bodyPr>
            <a:normAutofit/>
          </a:bodyPr>
          <a:lstStyle/>
          <a:p>
            <a:r>
              <a:rPr lang="en-US" dirty="0"/>
              <a:t>What is a “Shock”</a:t>
            </a:r>
          </a:p>
          <a:p>
            <a:pPr lvl="1"/>
            <a:r>
              <a:rPr lang="en-US" dirty="0"/>
              <a:t>A shock is exogenous changes in some aspects of the economy</a:t>
            </a:r>
          </a:p>
          <a:p>
            <a:r>
              <a:rPr lang="en-US" dirty="0"/>
              <a:t>Productivity Shock</a:t>
            </a:r>
          </a:p>
          <a:p>
            <a:pPr lvl="1"/>
            <a:r>
              <a:rPr lang="en-US" dirty="0"/>
              <a:t>We’ll first look at a productivity shock</a:t>
            </a:r>
          </a:p>
          <a:p>
            <a:pPr lvl="1"/>
            <a:r>
              <a:rPr lang="en-US" dirty="0"/>
              <a:t>This is an exogenous, unexpected change in the productive capacity of the economy</a:t>
            </a:r>
          </a:p>
          <a:p>
            <a:r>
              <a:rPr lang="en-US" dirty="0"/>
              <a:t>Productivity shocks are one of the main shocks as possible drivers of business cycle</a:t>
            </a:r>
          </a:p>
          <a:p>
            <a:pPr lvl="1"/>
            <a:r>
              <a:rPr lang="en-US" dirty="0"/>
              <a:t>We may have an increase in productivity driving growth</a:t>
            </a:r>
          </a:p>
          <a:p>
            <a:pPr lvl="1"/>
            <a:r>
              <a:rPr lang="en-US" dirty="0"/>
              <a:t>We may have a decrease in productivity driving contractions in output</a:t>
            </a:r>
          </a:p>
          <a:p>
            <a:pPr lvl="1"/>
            <a:r>
              <a:rPr lang="en-US" dirty="0"/>
              <a:t>It may be the ability to successfully or unsuccessfully deploy technologies</a:t>
            </a:r>
          </a:p>
          <a:p>
            <a:pPr lvl="1"/>
            <a:r>
              <a:rPr lang="en-US" dirty="0"/>
              <a:t>It may be regulations or problems at companies acting like negative shocks</a:t>
            </a:r>
          </a:p>
        </p:txBody>
      </p:sp>
    </p:spTree>
    <p:extLst>
      <p:ext uri="{BB962C8B-B14F-4D97-AF65-F5344CB8AC3E}">
        <p14:creationId xmlns:p14="http://schemas.microsoft.com/office/powerpoint/2010/main" val="102261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F812-A19D-554B-242E-131F78349CC2}"/>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E51F4A34-167E-C64D-0C97-67FD88873F2D}"/>
              </a:ext>
            </a:extLst>
          </p:cNvPr>
          <p:cNvSpPr>
            <a:spLocks noGrp="1"/>
          </p:cNvSpPr>
          <p:nvPr>
            <p:ph idx="1"/>
          </p:nvPr>
        </p:nvSpPr>
        <p:spPr/>
        <p:txBody>
          <a:bodyPr/>
          <a:lstStyle/>
          <a:p>
            <a:r>
              <a:rPr lang="en-US"/>
              <a:t>The traditional definition of a business cycle (Burns &amp; Mitchell, 1946)</a:t>
            </a:r>
          </a:p>
          <a:p>
            <a:r>
              <a:rPr lang="en-US"/>
              <a:t>“Business cycles are a type of fluctuation found in the aggregate economic activity of nations that organize their work mainly in business enterprises: a cycle consists of expansions occurring at about the same time in many economic activities, followed by similarly general recessions, contractions, and revivals, which merge into the expansion phase of the next cycle.”</a:t>
            </a:r>
          </a:p>
        </p:txBody>
      </p:sp>
    </p:spTree>
    <p:extLst>
      <p:ext uri="{BB962C8B-B14F-4D97-AF65-F5344CB8AC3E}">
        <p14:creationId xmlns:p14="http://schemas.microsoft.com/office/powerpoint/2010/main" val="296804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2F3CF5-98D0-FEAF-D5BA-39E8096ACDFF}"/>
                  </a:ext>
                </a:extLst>
              </p:cNvPr>
              <p:cNvSpPr>
                <a:spLocks noGrp="1"/>
              </p:cNvSpPr>
              <p:nvPr>
                <p:ph idx="1"/>
              </p:nvPr>
            </p:nvSpPr>
            <p:spPr>
              <a:xfrm>
                <a:off x="838200" y="1825624"/>
                <a:ext cx="10515600" cy="5032375"/>
              </a:xfrm>
            </p:spPr>
            <p:txBody>
              <a:bodyPr>
                <a:normAutofit/>
              </a:bodyPr>
              <a:lstStyle/>
              <a:p>
                <a:r>
                  <a:rPr lang="en-US" dirty="0"/>
                  <a:t>Let’s say that there is a technology improvement that improves the production function in period 1, but not period 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for some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pPr lvl="1"/>
                <a:r>
                  <a:rPr lang="en-US" dirty="0"/>
                  <a:t>This could be a technology improvement or a Pareto-improving policy</a:t>
                </a:r>
              </a:p>
              <a:p>
                <a:pPr lvl="1"/>
                <a:r>
                  <a:rPr lang="en-US" dirty="0"/>
                  <a:t>The shock is short lived so there is no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Productivity shocks are observed in 2 of our 4 equilibrium conditions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Our Production Function</a:t>
                </a:r>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Consumption-Labor Tradeoff</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Consumption-Investment Tradeoff</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Market Clearing</a:t>
                </a:r>
              </a:p>
              <a:p>
                <a:r>
                  <a:rPr lang="en-US" dirty="0"/>
                  <a:t>We are able to get more output for the same labor,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goes up</a:t>
                </a:r>
              </a:p>
            </p:txBody>
          </p:sp>
        </mc:Choice>
        <mc:Fallback>
          <p:sp>
            <p:nvSpPr>
              <p:cNvPr id="3" name="Content Placeholder 2">
                <a:extLst>
                  <a:ext uri="{FF2B5EF4-FFF2-40B4-BE49-F238E27FC236}">
                    <a16:creationId xmlns:a16="http://schemas.microsoft.com/office/drawing/2014/main" id="{B12F3CF5-98D0-FEAF-D5BA-39E8096ACDF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1511"/>
                </a:stretch>
              </a:blipFill>
            </p:spPr>
            <p:txBody>
              <a:bodyPr/>
              <a:lstStyle/>
              <a:p>
                <a:r>
                  <a:rPr lang="en-US">
                    <a:noFill/>
                  </a:rPr>
                  <a:t> </a:t>
                </a:r>
              </a:p>
            </p:txBody>
          </p:sp>
        </mc:Fallback>
      </mc:AlternateContent>
    </p:spTree>
    <p:extLst>
      <p:ext uri="{BB962C8B-B14F-4D97-AF65-F5344CB8AC3E}">
        <p14:creationId xmlns:p14="http://schemas.microsoft.com/office/powerpoint/2010/main" val="204749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4524315"/>
              </a:xfrm>
              <a:prstGeom prst="rect">
                <a:avLst/>
              </a:prstGeom>
              <a:noFill/>
            </p:spPr>
            <p:txBody>
              <a:bodyPr wrap="square" rtlCol="0">
                <a:spAutoFit/>
              </a:bodyPr>
              <a:lstStyle/>
              <a:p>
                <a:r>
                  <a:rPr lang="en-US" dirty="0"/>
                  <a:t>Our Shifts:</a:t>
                </a:r>
              </a:p>
              <a:p>
                <a:endParaRPr lang="en-US" dirty="0"/>
              </a:p>
              <a:p>
                <a:r>
                  <a:rPr lang="en-US" dirty="0"/>
                  <a:t>First, </a:t>
                </a:r>
                <a14:m>
                  <m:oMath xmlns:m="http://schemas.openxmlformats.org/officeDocument/2006/math">
                    <m:r>
                      <a:rPr lang="en-US" b="0" i="1" smtClean="0">
                        <a:latin typeface="Cambria Math" panose="02040503050406030204" pitchFamily="18" charset="0"/>
                      </a:rPr>
                      <m:t>𝐴</m:t>
                    </m:r>
                  </m:oMath>
                </a14:m>
                <a:r>
                  <a:rPr lang="en-US" dirty="0"/>
                  <a:t> increases our</a:t>
                </a:r>
                <a:br>
                  <a:rPr lang="en-US" dirty="0"/>
                </a:br>
                <a:r>
                  <a:rPr lang="en-US" dirty="0"/>
                  <a:t>production function</a:t>
                </a:r>
                <a:br>
                  <a:rPr lang="en-US" dirty="0"/>
                </a:br>
                <a:r>
                  <a:rPr lang="en-US" dirty="0"/>
                  <a:t>upwards for higher</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Second, </a:t>
                </a:r>
                <a14:m>
                  <m:oMath xmlns:m="http://schemas.openxmlformats.org/officeDocument/2006/math">
                    <m:r>
                      <a:rPr lang="en-US" b="0" i="1" smtClean="0">
                        <a:latin typeface="Cambria Math" panose="02040503050406030204" pitchFamily="18" charset="0"/>
                      </a:rPr>
                      <m:t>𝐴</m:t>
                    </m:r>
                  </m:oMath>
                </a14:m>
                <a:r>
                  <a:rPr lang="en-US" dirty="0"/>
                  <a:t> increases</a:t>
                </a:r>
                <a:br>
                  <a:rPr lang="en-US" dirty="0"/>
                </a:br>
                <a:r>
                  <a:rPr lang="en-US" dirty="0"/>
                  <a:t>our consumption-</a:t>
                </a:r>
                <a:br>
                  <a:rPr lang="en-US" dirty="0"/>
                </a:br>
                <a:r>
                  <a:rPr lang="en-US" dirty="0"/>
                  <a:t>labor tradeoff curve</a:t>
                </a:r>
                <a:br>
                  <a:rPr lang="en-US" dirty="0"/>
                </a:br>
                <a:r>
                  <a:rPr lang="en-US" dirty="0"/>
                  <a:t>to the right.</a:t>
                </a:r>
              </a:p>
              <a:p>
                <a:endParaRPr lang="en-US" dirty="0"/>
              </a:p>
              <a:p>
                <a:r>
                  <a:rPr lang="en-US" dirty="0"/>
                  <a:t>This means the </a:t>
                </a:r>
                <a:br>
                  <a:rPr lang="en-US" dirty="0"/>
                </a:br>
                <a:r>
                  <a:rPr lang="en-US" dirty="0"/>
                  <a:t>household should be</a:t>
                </a:r>
                <a:br>
                  <a:rPr lang="en-US" dirty="0"/>
                </a:br>
                <a:r>
                  <a:rPr lang="en-US" dirty="0"/>
                  <a:t>willing to work more</a:t>
                </a:r>
                <a:br>
                  <a:rPr lang="en-US" dirty="0"/>
                </a:br>
                <a:r>
                  <a:rPr lang="en-US" dirty="0"/>
                  <a:t>and consume more</a:t>
                </a:r>
              </a:p>
            </p:txBody>
          </p:sp>
        </mc:Choice>
        <mc:Fallback>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4524315"/>
              </a:xfrm>
              <a:prstGeom prst="rect">
                <a:avLst/>
              </a:prstGeom>
              <a:blipFill>
                <a:blip r:embed="rId3"/>
                <a:stretch>
                  <a:fillRect l="-2312" t="-279" b="-11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693319"/>
              </a:xfrm>
              <a:prstGeom prst="rect">
                <a:avLst/>
              </a:prstGeom>
              <a:noFill/>
            </p:spPr>
            <p:txBody>
              <a:bodyPr wrap="square" rtlCol="0">
                <a:spAutoFit/>
              </a:bodyPr>
              <a:lstStyle/>
              <a:p>
                <a:r>
                  <a:rPr lang="en-US" dirty="0"/>
                  <a:t>Our movements along the curve</a:t>
                </a:r>
              </a:p>
              <a:p>
                <a:endParaRPr lang="en-US" dirty="0"/>
              </a:p>
              <a:p>
                <a:r>
                  <a:rPr lang="en-US" dirty="0"/>
                  <a:t>Increases in </a:t>
                </a:r>
                <a14:m>
                  <m:oMath xmlns:m="http://schemas.openxmlformats.org/officeDocument/2006/math">
                    <m:r>
                      <a:rPr lang="en-US" b="0" i="1" smtClean="0">
                        <a:latin typeface="Cambria Math" panose="02040503050406030204" pitchFamily="18" charset="0"/>
                      </a:rPr>
                      <m:t>𝐴</m:t>
                    </m:r>
                  </m:oMath>
                </a14:m>
                <a:r>
                  <a:rPr lang="en-US" dirty="0"/>
                  <a:t> does not shift our consumption-investment curve or</a:t>
                </a:r>
              </a:p>
              <a:p>
                <a:r>
                  <a:rPr lang="en-US" dirty="0"/>
                  <a:t>Output-investment curve</a:t>
                </a:r>
              </a:p>
              <a:p>
                <a:endParaRPr lang="en-US" dirty="0"/>
              </a:p>
              <a:p>
                <a:r>
                  <a:rPr lang="en-US" dirty="0"/>
                  <a:t>It does shift the tradeoffs along the curves</a:t>
                </a:r>
              </a:p>
            </p:txBody>
          </p:sp>
        </mc:Choice>
        <mc:Fallback>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693319"/>
              </a:xfrm>
              <a:prstGeom prst="rect">
                <a:avLst/>
              </a:prstGeom>
              <a:blipFill>
                <a:blip r:embed="rId4"/>
                <a:stretch>
                  <a:fillRect l="-2273" t="-342" b="-2055"/>
                </a:stretch>
              </a:blipFill>
            </p:spPr>
            <p:txBody>
              <a:bodyPr/>
              <a:lstStyle/>
              <a:p>
                <a:r>
                  <a:rPr lang="en-US">
                    <a:noFill/>
                  </a:rPr>
                  <a:t> </a:t>
                </a:r>
              </a:p>
            </p:txBody>
          </p:sp>
        </mc:Fallback>
      </mc:AlternateContent>
    </p:spTree>
    <p:extLst>
      <p:ext uri="{BB962C8B-B14F-4D97-AF65-F5344CB8AC3E}">
        <p14:creationId xmlns:p14="http://schemas.microsoft.com/office/powerpoint/2010/main" val="3889291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5355312"/>
              </a:xfrm>
              <a:prstGeom prst="rect">
                <a:avLst/>
              </a:prstGeom>
              <a:noFill/>
            </p:spPr>
            <p:txBody>
              <a:bodyPr wrap="square" rtlCol="0">
                <a:spAutoFit/>
              </a:bodyPr>
              <a:lstStyle/>
              <a:p>
                <a:r>
                  <a:rPr lang="en-US" dirty="0"/>
                  <a:t>First, direct effect of an increase in </a:t>
                </a:r>
                <a14:m>
                  <m:oMath xmlns:m="http://schemas.openxmlformats.org/officeDocument/2006/math">
                    <m:r>
                      <a:rPr lang="en-US" b="0" i="1" smtClean="0">
                        <a:latin typeface="Cambria Math" panose="02040503050406030204" pitchFamily="18" charset="0"/>
                      </a:rPr>
                      <m:t>𝐴</m:t>
                    </m:r>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Fourth, we have two opposing effects with labor-consumption with a right-ward shift: substitution and income effects. A higher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substitutes leisure for labor, </a:t>
                </a:r>
                <a14:m>
                  <m:oMath xmlns:m="http://schemas.openxmlformats.org/officeDocument/2006/math">
                    <m:r>
                      <a:rPr lang="en-US" b="0" i="1" smtClean="0">
                        <a:latin typeface="Cambria Math" panose="02040503050406030204" pitchFamily="18" charset="0"/>
                      </a:rPr>
                      <m:t>𝐿</m:t>
                    </m:r>
                  </m:oMath>
                </a14:m>
                <a:r>
                  <a:rPr lang="en-US" dirty="0"/>
                  <a:t>. But wealthier workers want more leisure. Here the substitution effect dominates.</a:t>
                </a:r>
              </a:p>
              <a:p>
                <a:endParaRPr lang="en-US" dirty="0"/>
              </a:p>
              <a:p>
                <a:endParaRPr lang="en-US" dirty="0"/>
              </a:p>
            </p:txBody>
          </p:sp>
        </mc:Choice>
        <mc:Fallback>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5355312"/>
              </a:xfrm>
              <a:prstGeom prst="rect">
                <a:avLst/>
              </a:prstGeom>
              <a:blipFill>
                <a:blip r:embed="rId3"/>
                <a:stretch>
                  <a:fillRect l="-2312" t="-236" r="-46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970318"/>
              </a:xfrm>
              <a:prstGeom prst="rect">
                <a:avLst/>
              </a:prstGeom>
              <a:noFill/>
            </p:spPr>
            <p:txBody>
              <a:bodyPr wrap="square" rtlCol="0">
                <a:spAutoFit/>
              </a:bodyPr>
              <a:lstStyle/>
              <a:p>
                <a:r>
                  <a:rPr lang="en-US" dirty="0"/>
                  <a:t>Second, an increase in output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which implies increases investments,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endParaRPr lang="en-US" dirty="0"/>
              </a:p>
              <a:p>
                <a:endParaRPr lang="en-US" dirty="0"/>
              </a:p>
              <a:p>
                <a:endParaRPr lang="en-US" dirty="0"/>
              </a:p>
              <a:p>
                <a:r>
                  <a:rPr lang="en-US" dirty="0"/>
                  <a:t>Third, higher </a:t>
                </a:r>
                <a14:m>
                  <m:oMath xmlns:m="http://schemas.openxmlformats.org/officeDocument/2006/math">
                    <m:r>
                      <a:rPr lang="en-US" b="0" i="1" smtClean="0">
                        <a:latin typeface="Cambria Math" panose="02040503050406030204" pitchFamily="18" charset="0"/>
                      </a:rPr>
                      <m:t>𝐾</m:t>
                    </m:r>
                  </m:oMath>
                </a14:m>
                <a:r>
                  <a:rPr lang="en-US" dirty="0"/>
                  <a: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higher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p:txBody>
          </p:sp>
        </mc:Choice>
        <mc:Fallback>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970318"/>
              </a:xfrm>
              <a:prstGeom prst="rect">
                <a:avLst/>
              </a:prstGeom>
              <a:blipFill>
                <a:blip r:embed="rId4"/>
                <a:stretch>
                  <a:fillRect l="-2273" t="-318" r="-2841" b="-1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ED1778-13E3-A734-9D1B-FE1CD98D9AEB}"/>
              </a:ext>
            </a:extLst>
          </p:cNvPr>
          <p:cNvSpPr txBox="1"/>
          <p:nvPr/>
        </p:nvSpPr>
        <p:spPr>
          <a:xfrm>
            <a:off x="4555963" y="1230690"/>
            <a:ext cx="2474332" cy="369332"/>
          </a:xfrm>
          <a:prstGeom prst="rect">
            <a:avLst/>
          </a:prstGeom>
          <a:noFill/>
        </p:spPr>
        <p:txBody>
          <a:bodyPr wrap="none" rtlCol="0">
            <a:spAutoFit/>
          </a:bodyPr>
          <a:lstStyle/>
          <a:p>
            <a:r>
              <a:rPr lang="en-US" dirty="0"/>
              <a:t>We’ll move from 1-4-3-2</a:t>
            </a:r>
          </a:p>
        </p:txBody>
      </p:sp>
    </p:spTree>
    <p:extLst>
      <p:ext uri="{BB962C8B-B14F-4D97-AF65-F5344CB8AC3E}">
        <p14:creationId xmlns:p14="http://schemas.microsoft.com/office/powerpoint/2010/main" val="366511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3E46-9E9E-24FB-D56B-0EC6AC512BA4}"/>
              </a:ext>
            </a:extLst>
          </p:cNvPr>
          <p:cNvSpPr>
            <a:spLocks noGrp="1"/>
          </p:cNvSpPr>
          <p:nvPr>
            <p:ph type="title"/>
          </p:nvPr>
        </p:nvSpPr>
        <p:spPr/>
        <p:txBody>
          <a:bodyPr/>
          <a:lstStyle/>
          <a:p>
            <a:r>
              <a:rPr lang="en-US" dirty="0"/>
              <a:t>Productivity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A550A2-471D-9604-6DC5-4FD32560EC20}"/>
                  </a:ext>
                </a:extLst>
              </p:cNvPr>
              <p:cNvSpPr>
                <a:spLocks noGrp="1"/>
              </p:cNvSpPr>
              <p:nvPr>
                <p:ph idx="1"/>
              </p:nvPr>
            </p:nvSpPr>
            <p:spPr>
              <a:xfrm>
                <a:off x="838200" y="1825624"/>
                <a:ext cx="10713334" cy="5032375"/>
              </a:xfrm>
            </p:spPr>
            <p:txBody>
              <a:bodyPr>
                <a:normAutofit/>
              </a:bodyPr>
              <a:lstStyle/>
              <a:p>
                <a:r>
                  <a:rPr lang="en-US" dirty="0"/>
                  <a:t>The economy has become temporarily more productive</a:t>
                </a:r>
              </a:p>
              <a:p>
                <a:r>
                  <a:rPr lang="en-US" b="1" dirty="0"/>
                  <a:t>Substitution effect dominates</a:t>
                </a:r>
                <a:r>
                  <a:rPr lang="en-US" dirty="0"/>
                  <a:t>, so the representative household wants</a:t>
                </a:r>
              </a:p>
              <a:p>
                <a:r>
                  <a:rPr lang="en-US" dirty="0"/>
                  <a:t>1) Increase consumption</a:t>
                </a:r>
              </a:p>
              <a:p>
                <a:pPr lvl="1"/>
                <a:r>
                  <a:rPr lang="en-US" dirty="0"/>
                  <a:t>Productivity makes household feel wealthier</a:t>
                </a:r>
              </a:p>
              <a:p>
                <a:r>
                  <a:rPr lang="en-US" dirty="0"/>
                  <a:t>2) Increase investment</a:t>
                </a:r>
              </a:p>
              <a:p>
                <a:pPr lvl="1"/>
                <a:r>
                  <a:rPr lang="en-US" dirty="0"/>
                  <a:t>Households want to smooth out consumption between present and future</a:t>
                </a:r>
              </a:p>
              <a:p>
                <a:r>
                  <a:rPr lang="en-US" dirty="0"/>
                  <a:t>3) Work more</a:t>
                </a:r>
              </a:p>
              <a:p>
                <a:pPr lvl="1"/>
                <a:r>
                  <a:rPr lang="en-US" dirty="0"/>
                  <a:t>Time is temporarily more expensive, so households will work more to transform time into consumption goods (substitution effect)</a:t>
                </a:r>
              </a:p>
              <a:p>
                <a:r>
                  <a:rPr lang="en-US" dirty="0"/>
                  <a:t>4) Enjoy more leisure</a:t>
                </a:r>
              </a:p>
              <a:p>
                <a:pPr lvl="1"/>
                <a:r>
                  <a:rPr lang="en-US" dirty="0"/>
                  <a:t>Increases in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will make the households wealthier (income effect)</a:t>
                </a:r>
              </a:p>
            </p:txBody>
          </p:sp>
        </mc:Choice>
        <mc:Fallback>
          <p:sp>
            <p:nvSpPr>
              <p:cNvPr id="3" name="Content Placeholder 2">
                <a:extLst>
                  <a:ext uri="{FF2B5EF4-FFF2-40B4-BE49-F238E27FC236}">
                    <a16:creationId xmlns:a16="http://schemas.microsoft.com/office/drawing/2014/main" id="{3AA550A2-471D-9604-6DC5-4FD32560EC20}"/>
                  </a:ext>
                </a:extLst>
              </p:cNvPr>
              <p:cNvSpPr>
                <a:spLocks noGrp="1" noRot="1" noChangeAspect="1" noMove="1" noResize="1" noEditPoints="1" noAdjustHandles="1" noChangeArrowheads="1" noChangeShapeType="1" noTextEdit="1"/>
              </p:cNvSpPr>
              <p:nvPr>
                <p:ph idx="1"/>
              </p:nvPr>
            </p:nvSpPr>
            <p:spPr>
              <a:xfrm>
                <a:off x="838200" y="1825624"/>
                <a:ext cx="10713334" cy="5032375"/>
              </a:xfrm>
              <a:blipFill>
                <a:blip r:embed="rId2"/>
                <a:stretch>
                  <a:fillRect l="-106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2672957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0029-D8C4-D666-1AF9-193B791DFAB9}"/>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20A40573-0657-4051-15B2-0F69CEBA73CC}"/>
              </a:ext>
            </a:extLst>
          </p:cNvPr>
          <p:cNvSpPr>
            <a:spLocks noGrp="1"/>
          </p:cNvSpPr>
          <p:nvPr>
            <p:ph idx="1"/>
          </p:nvPr>
        </p:nvSpPr>
        <p:spPr>
          <a:xfrm>
            <a:off x="838200" y="1825624"/>
            <a:ext cx="10515600" cy="5032376"/>
          </a:xfrm>
        </p:spPr>
        <p:txBody>
          <a:bodyPr>
            <a:normAutofit lnSpcReduction="10000"/>
          </a:bodyPr>
          <a:lstStyle/>
          <a:p>
            <a:r>
              <a:rPr lang="en-US" dirty="0"/>
              <a:t>The RBC model with productivity shock is one possible reason for economic expansion and contraction</a:t>
            </a:r>
          </a:p>
          <a:p>
            <a:r>
              <a:rPr lang="en-US" dirty="0"/>
              <a:t>With a positive or negative productivity shock</a:t>
            </a:r>
          </a:p>
          <a:p>
            <a:pPr lvl="1"/>
            <a:r>
              <a:rPr lang="en-US" dirty="0"/>
              <a:t>Productivity, GDP/output, consumption, employment, and investment will move in the same direction</a:t>
            </a:r>
          </a:p>
          <a:p>
            <a:r>
              <a:rPr lang="en-US" dirty="0"/>
              <a:t>With a temporary positive productivity shock</a:t>
            </a:r>
          </a:p>
          <a:p>
            <a:pPr lvl="1"/>
            <a:r>
              <a:rPr lang="en-US" dirty="0"/>
              <a:t>Economic expansion</a:t>
            </a:r>
          </a:p>
          <a:p>
            <a:pPr lvl="1"/>
            <a:r>
              <a:rPr lang="en-US" dirty="0"/>
              <a:t>Households will choose to work more from temporarily high wages</a:t>
            </a:r>
          </a:p>
          <a:p>
            <a:r>
              <a:rPr lang="en-US" dirty="0"/>
              <a:t>With a temporary negative productivity shock</a:t>
            </a:r>
          </a:p>
          <a:p>
            <a:pPr lvl="1"/>
            <a:r>
              <a:rPr lang="en-US" dirty="0"/>
              <a:t>Economic contraction</a:t>
            </a:r>
          </a:p>
          <a:p>
            <a:pPr lvl="1"/>
            <a:r>
              <a:rPr lang="en-US" dirty="0"/>
              <a:t>During a recession households will </a:t>
            </a:r>
            <a:r>
              <a:rPr lang="en-US" b="1" dirty="0"/>
              <a:t>choose</a:t>
            </a:r>
            <a:r>
              <a:rPr lang="en-US" dirty="0"/>
              <a:t>* to work less in response to temporarily low wages</a:t>
            </a:r>
          </a:p>
          <a:p>
            <a:pPr lvl="1"/>
            <a:r>
              <a:rPr lang="en-US" dirty="0"/>
              <a:t>We’ll revisit “choosing” to work less and temporarily low wages</a:t>
            </a:r>
          </a:p>
          <a:p>
            <a:endParaRPr lang="en-US" dirty="0"/>
          </a:p>
        </p:txBody>
      </p:sp>
    </p:spTree>
    <p:extLst>
      <p:ext uri="{BB962C8B-B14F-4D97-AF65-F5344CB8AC3E}">
        <p14:creationId xmlns:p14="http://schemas.microsoft.com/office/powerpoint/2010/main" val="643781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EBAB-4DB7-E1B3-13B2-92B7EB7D43E6}"/>
              </a:ext>
            </a:extLst>
          </p:cNvPr>
          <p:cNvSpPr>
            <a:spLocks noGrp="1"/>
          </p:cNvSpPr>
          <p:nvPr>
            <p:ph type="title"/>
          </p:nvPr>
        </p:nvSpPr>
        <p:spPr/>
        <p:txBody>
          <a:bodyPr/>
          <a:lstStyle/>
          <a:p>
            <a:r>
              <a:rPr lang="en-US" dirty="0"/>
              <a:t>Other Shocks</a:t>
            </a:r>
          </a:p>
        </p:txBody>
      </p:sp>
      <p:sp>
        <p:nvSpPr>
          <p:cNvPr id="3" name="Content Placeholder 2">
            <a:extLst>
              <a:ext uri="{FF2B5EF4-FFF2-40B4-BE49-F238E27FC236}">
                <a16:creationId xmlns:a16="http://schemas.microsoft.com/office/drawing/2014/main" id="{7BB6710D-64F3-8AC8-1985-42A64CAF691E}"/>
              </a:ext>
            </a:extLst>
          </p:cNvPr>
          <p:cNvSpPr>
            <a:spLocks noGrp="1"/>
          </p:cNvSpPr>
          <p:nvPr>
            <p:ph idx="1"/>
          </p:nvPr>
        </p:nvSpPr>
        <p:spPr/>
        <p:txBody>
          <a:bodyPr/>
          <a:lstStyle/>
          <a:p>
            <a:r>
              <a:rPr lang="en-US" dirty="0"/>
              <a:t>We’ll look at three other types of shocks</a:t>
            </a:r>
          </a:p>
          <a:p>
            <a:r>
              <a:rPr lang="en-US" dirty="0"/>
              <a:t>1) Impatience Shocks</a:t>
            </a:r>
          </a:p>
          <a:p>
            <a:r>
              <a:rPr lang="en-US" dirty="0"/>
              <a:t>2) Optimism Shocks</a:t>
            </a:r>
          </a:p>
          <a:p>
            <a:r>
              <a:rPr lang="en-US" dirty="0"/>
              <a:t>3) ”Laziness” or “Changes in preferences for leisure” Shocks</a:t>
            </a:r>
          </a:p>
          <a:p>
            <a:r>
              <a:rPr lang="en-US" dirty="0"/>
              <a:t>4) Tax Shocks</a:t>
            </a:r>
          </a:p>
        </p:txBody>
      </p:sp>
    </p:spTree>
    <p:extLst>
      <p:ext uri="{BB962C8B-B14F-4D97-AF65-F5344CB8AC3E}">
        <p14:creationId xmlns:p14="http://schemas.microsoft.com/office/powerpoint/2010/main" val="42320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fontScale="92500" lnSpcReduction="10000"/>
              </a:bodyPr>
              <a:lstStyle/>
              <a:p>
                <a:r>
                  <a:rPr lang="en-US" dirty="0"/>
                  <a:t>We’ll look at an impatience shock to see if it is consistent with the macroeconomic data</a:t>
                </a:r>
              </a:p>
              <a:p>
                <a:r>
                  <a:rPr lang="en-US" dirty="0"/>
                  <a:t>Let say impatience exogenously increases or </a:t>
                </a:r>
                <a14:m>
                  <m:oMath xmlns:m="http://schemas.openxmlformats.org/officeDocument/2006/math">
                    <m:r>
                      <a:rPr lang="en-US" b="0" i="1" smtClean="0">
                        <a:latin typeface="Cambria Math" panose="02040503050406030204" pitchFamily="18" charset="0"/>
                      </a:rPr>
                      <m:t>𝛽</m:t>
                    </m:r>
                  </m:oMath>
                </a14:m>
                <a:r>
                  <a:rPr lang="en-US" dirty="0"/>
                  <a:t> increases</a:t>
                </a:r>
              </a:p>
              <a:p>
                <a:r>
                  <a:rPr lang="en-US" dirty="0"/>
                  <a:t>This will affect our consumption-investment tradeoff and shift the curve to the left</a:t>
                </a:r>
              </a:p>
              <a:p>
                <a:pPr lvl="1"/>
                <a:r>
                  <a:rPr lang="en-US" dirty="0"/>
                  <a:t>We’ll consume more and invest less</a:t>
                </a:r>
              </a:p>
              <a:p>
                <a:r>
                  <a:rPr lang="en-US" dirty="0"/>
                  <a:t>This will affect our market clearing curve and 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r>
                  <a:rPr lang="en-US" dirty="0"/>
                  <a:t>For our consumption-leisure curve,</a:t>
                </a:r>
              </a:p>
              <a:p>
                <a:pPr lvl="1"/>
                <a:r>
                  <a:rPr lang="en-US" dirty="0"/>
                  <a:t>This will shift the labor lower, but consumption higher</a:t>
                </a:r>
              </a:p>
              <a:p>
                <a:r>
                  <a:rPr lang="en-US" dirty="0"/>
                  <a:t>Overall,</a:t>
                </a:r>
              </a:p>
              <a:p>
                <a:pPr lvl="1"/>
                <a:r>
                  <a:rPr lang="en-US" b="1" dirty="0"/>
                  <a:t>This is inconsistent with the macroeconomic data</a:t>
                </a:r>
              </a:p>
              <a:p>
                <a:pPr lvl="1"/>
                <a:r>
                  <a:rPr lang="en-US" dirty="0"/>
                  <a:t>We see that the model predicts consumption goes up while employment and output decrease, which is no supported by the data</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A35B9B09-1CFF-E1CA-0059-D97ADB27DF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r="-483"/>
                </a:stretch>
              </a:blipFill>
            </p:spPr>
            <p:txBody>
              <a:bodyPr/>
              <a:lstStyle/>
              <a:p>
                <a:r>
                  <a:rPr lang="en-US">
                    <a:noFill/>
                  </a:rPr>
                  <a:t> </a:t>
                </a:r>
              </a:p>
            </p:txBody>
          </p:sp>
        </mc:Fallback>
      </mc:AlternateContent>
    </p:spTree>
    <p:extLst>
      <p:ext uri="{BB962C8B-B14F-4D97-AF65-F5344CB8AC3E}">
        <p14:creationId xmlns:p14="http://schemas.microsoft.com/office/powerpoint/2010/main" val="3264565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2359FE9F-7224-2670-ABE6-3C968FB92000}"/>
              </a:ext>
            </a:extLst>
          </p:cNvPr>
          <p:cNvPicPr>
            <a:picLocks noChangeAspect="1"/>
          </p:cNvPicPr>
          <p:nvPr/>
        </p:nvPicPr>
        <p:blipFill>
          <a:blip r:embed="rId2"/>
          <a:stretch>
            <a:fillRect/>
          </a:stretch>
        </p:blipFill>
        <p:spPr>
          <a:xfrm>
            <a:off x="2361236" y="1217225"/>
            <a:ext cx="7351130" cy="564077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EAB10B7-7BD1-92AE-40A7-09FDC169729E}"/>
                  </a:ext>
                </a:extLst>
              </p:cNvPr>
              <p:cNvSpPr txBox="1"/>
              <p:nvPr/>
            </p:nvSpPr>
            <p:spPr>
              <a:xfrm>
                <a:off x="243068" y="2329452"/>
                <a:ext cx="2236566" cy="3416320"/>
              </a:xfrm>
              <a:prstGeom prst="rect">
                <a:avLst/>
              </a:prstGeom>
              <a:noFill/>
            </p:spPr>
            <p:txBody>
              <a:bodyPr wrap="square" rtlCol="0">
                <a:spAutoFit/>
              </a:bodyPr>
              <a:lstStyle/>
              <a:p>
                <a:r>
                  <a:rPr lang="en-US" dirty="0"/>
                  <a:t>Impatience shocks are consistent with declining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dirty="0"/>
              </a:p>
              <a:p>
                <a:r>
                  <a:rPr lang="en-US" dirty="0"/>
                  <a:t> </a:t>
                </a:r>
              </a:p>
              <a:p>
                <a:r>
                  <a:rPr lang="en-US" dirty="0"/>
                  <a:t>What makes this prediction poor is the labor-consumption tradeoff</a:t>
                </a:r>
              </a:p>
              <a:p>
                <a:endParaRPr lang="en-US" dirty="0"/>
              </a:p>
              <a:p>
                <a:r>
                  <a:rPr lang="en-US" dirty="0"/>
                  <a:t>If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fall, we shouldn’t expect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to rise</a:t>
                </a:r>
              </a:p>
            </p:txBody>
          </p:sp>
        </mc:Choice>
        <mc:Fallback>
          <p:sp>
            <p:nvSpPr>
              <p:cNvPr id="5" name="TextBox 4">
                <a:extLst>
                  <a:ext uri="{FF2B5EF4-FFF2-40B4-BE49-F238E27FC236}">
                    <a16:creationId xmlns:a16="http://schemas.microsoft.com/office/drawing/2014/main" id="{AEAB10B7-7BD1-92AE-40A7-09FDC169729E}"/>
                  </a:ext>
                </a:extLst>
              </p:cNvPr>
              <p:cNvSpPr txBox="1">
                <a:spLocks noRot="1" noChangeAspect="1" noMove="1" noResize="1" noEditPoints="1" noAdjustHandles="1" noChangeArrowheads="1" noChangeShapeType="1" noTextEdit="1"/>
              </p:cNvSpPr>
              <p:nvPr/>
            </p:nvSpPr>
            <p:spPr>
              <a:xfrm>
                <a:off x="243068" y="2329452"/>
                <a:ext cx="2236566" cy="3416320"/>
              </a:xfrm>
              <a:prstGeom prst="rect">
                <a:avLst/>
              </a:prstGeom>
              <a:blipFill>
                <a:blip r:embed="rId3"/>
                <a:stretch>
                  <a:fillRect l="-2825" t="-741" r="-4520" b="-1852"/>
                </a:stretch>
              </a:blipFill>
            </p:spPr>
            <p:txBody>
              <a:bodyPr/>
              <a:lstStyle/>
              <a:p>
                <a:r>
                  <a:rPr lang="en-US">
                    <a:noFill/>
                  </a:rPr>
                  <a:t> </a:t>
                </a:r>
              </a:p>
            </p:txBody>
          </p:sp>
        </mc:Fallback>
      </mc:AlternateContent>
    </p:spTree>
    <p:extLst>
      <p:ext uri="{BB962C8B-B14F-4D97-AF65-F5344CB8AC3E}">
        <p14:creationId xmlns:p14="http://schemas.microsoft.com/office/powerpoint/2010/main" val="377725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A9C2B4-C12C-D060-5EA9-91B8777C4402}"/>
                  </a:ext>
                </a:extLst>
              </p:cNvPr>
              <p:cNvSpPr>
                <a:spLocks noGrp="1"/>
              </p:cNvSpPr>
              <p:nvPr>
                <p:ph idx="1"/>
              </p:nvPr>
            </p:nvSpPr>
            <p:spPr>
              <a:xfrm>
                <a:off x="838200" y="1825624"/>
                <a:ext cx="10515600" cy="5032376"/>
              </a:xfrm>
            </p:spPr>
            <p:txBody>
              <a:bodyPr>
                <a:normAutofit fontScale="92500" lnSpcReduction="10000"/>
              </a:bodyPr>
              <a:lstStyle/>
              <a:p>
                <a:r>
                  <a:rPr lang="en-US" dirty="0"/>
                  <a:t>Let’s imagine that households become optimistic about the future</a:t>
                </a:r>
              </a:p>
              <a:p>
                <a:r>
                  <a:rPr lang="en-US" dirty="0"/>
                  <a:t>We imagine that we expect future productivity to rise so period 2 rises from some expected future technology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r>
                  <a:rPr lang="en-US" dirty="0"/>
                  <a:t>We are </a:t>
                </a:r>
                <a:r>
                  <a:rPr lang="en-US" b="1" i="1" dirty="0"/>
                  <a:t>focusing on behavior in period 1</a:t>
                </a:r>
                <a:r>
                  <a:rPr lang="en-US" dirty="0"/>
                  <a:t>, so we are interested in </a:t>
                </a:r>
                <a:r>
                  <a:rPr lang="en-US" b="1" i="1" dirty="0"/>
                  <a:t>expectations</a:t>
                </a:r>
                <a:r>
                  <a:rPr lang="en-US" dirty="0"/>
                  <a:t> of future productivity regardless if it occurs</a:t>
                </a:r>
              </a:p>
              <a:p>
                <a:r>
                  <a:rPr lang="en-US" dirty="0"/>
                  <a:t>Optimism impacts </a:t>
                </a:r>
              </a:p>
              <a:p>
                <a:r>
                  <a:rPr lang="en-US" dirty="0"/>
                  <a:t>1)Consumption-Investment Tradeoffs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2) Market Clearing: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p:txBody>
          </p:sp>
        </mc:Choice>
        <mc:Fallback>
          <p:sp>
            <p:nvSpPr>
              <p:cNvPr id="3" name="Content Placeholder 2">
                <a:extLst>
                  <a:ext uri="{FF2B5EF4-FFF2-40B4-BE49-F238E27FC236}">
                    <a16:creationId xmlns:a16="http://schemas.microsoft.com/office/drawing/2014/main" id="{F3A9C2B4-C12C-D060-5EA9-91B8777C4402}"/>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82453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p:pic>
        <p:nvPicPr>
          <p:cNvPr id="4" name="Content Placeholder 3">
            <a:extLst>
              <a:ext uri="{FF2B5EF4-FFF2-40B4-BE49-F238E27FC236}">
                <a16:creationId xmlns:a16="http://schemas.microsoft.com/office/drawing/2014/main" id="{6E1584D0-86B8-BC56-5236-13A5DC372706}"/>
              </a:ext>
            </a:extLst>
          </p:cNvPr>
          <p:cNvPicPr>
            <a:picLocks noGrp="1" noChangeAspect="1"/>
          </p:cNvPicPr>
          <p:nvPr>
            <p:ph idx="1"/>
          </p:nvPr>
        </p:nvPicPr>
        <p:blipFill>
          <a:blip r:embed="rId2"/>
          <a:stretch>
            <a:fillRect/>
          </a:stretch>
        </p:blipFill>
        <p:spPr>
          <a:xfrm>
            <a:off x="2855839" y="1192193"/>
            <a:ext cx="7296009" cy="5665808"/>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E27ED4D-B942-1641-2C03-E3C88455EC2D}"/>
                  </a:ext>
                </a:extLst>
              </p:cNvPr>
              <p:cNvSpPr txBox="1"/>
              <p:nvPr/>
            </p:nvSpPr>
            <p:spPr>
              <a:xfrm>
                <a:off x="10151848" y="394692"/>
                <a:ext cx="1874248" cy="646330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shifts output rightward.</a:t>
                </a:r>
              </a:p>
              <a:p>
                <a:endParaRPr lang="en-US" dirty="0"/>
              </a:p>
              <a:p>
                <a:r>
                  <a:rPr lang="en-US" dirty="0"/>
                  <a:t>However, our consumption-investment tradeoff has two opposing effects.</a:t>
                </a:r>
              </a:p>
              <a:p>
                <a:endParaRPr lang="en-US" dirty="0"/>
              </a:p>
              <a:p>
                <a:r>
                  <a:rPr lang="en-US" dirty="0"/>
                  <a:t>1) Higher MPK makes investing more attractive.  2) But higher MPK means period 2 consumption is higher, which lower marginal utility of consumption in period 2 through consumption smoothing.</a:t>
                </a:r>
              </a:p>
            </p:txBody>
          </p:sp>
        </mc:Choice>
        <mc:Fallback>
          <p:sp>
            <p:nvSpPr>
              <p:cNvPr id="5" name="TextBox 4">
                <a:extLst>
                  <a:ext uri="{FF2B5EF4-FFF2-40B4-BE49-F238E27FC236}">
                    <a16:creationId xmlns:a16="http://schemas.microsoft.com/office/drawing/2014/main" id="{6E27ED4D-B942-1641-2C03-E3C88455EC2D}"/>
                  </a:ext>
                </a:extLst>
              </p:cNvPr>
              <p:cNvSpPr txBox="1">
                <a:spLocks noRot="1" noChangeAspect="1" noMove="1" noResize="1" noEditPoints="1" noAdjustHandles="1" noChangeArrowheads="1" noChangeShapeType="1" noTextEdit="1"/>
              </p:cNvSpPr>
              <p:nvPr/>
            </p:nvSpPr>
            <p:spPr>
              <a:xfrm>
                <a:off x="10151848" y="394692"/>
                <a:ext cx="1874248" cy="6463308"/>
              </a:xfrm>
              <a:prstGeom prst="rect">
                <a:avLst/>
              </a:prstGeom>
              <a:blipFill>
                <a:blip r:embed="rId3"/>
                <a:stretch>
                  <a:fillRect l="-2685" t="-589" r="-5369" b="-5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EB1B39-6CDE-2EF5-28A8-2E686133016A}"/>
                  </a:ext>
                </a:extLst>
              </p:cNvPr>
              <p:cNvSpPr txBox="1"/>
              <p:nvPr/>
            </p:nvSpPr>
            <p:spPr>
              <a:xfrm>
                <a:off x="266217" y="1506022"/>
                <a:ext cx="2589622" cy="3416320"/>
              </a:xfrm>
              <a:prstGeom prst="rect">
                <a:avLst/>
              </a:prstGeom>
              <a:noFill/>
            </p:spPr>
            <p:txBody>
              <a:bodyPr wrap="square" rtlCol="0">
                <a:spAutoFit/>
              </a:bodyPr>
              <a:lstStyle/>
              <a:p>
                <a:r>
                  <a:rPr lang="en-US" dirty="0"/>
                  <a:t>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increase.</a:t>
                </a:r>
              </a:p>
              <a:p>
                <a:endParaRPr lang="en-US" dirty="0"/>
              </a:p>
              <a:p>
                <a:r>
                  <a:rPr lang="en-US" dirty="0"/>
                  <a:t>However, inconsistent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falls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𝐿</m:t>
                    </m:r>
                  </m:oMath>
                </a14:m>
                <a:r>
                  <a:rPr lang="en-US" dirty="0"/>
                  <a:t> rise.</a:t>
                </a:r>
              </a:p>
              <a:p>
                <a:endParaRPr lang="en-US" dirty="0"/>
              </a:p>
              <a:p>
                <a:r>
                  <a:rPr lang="en-US" dirty="0"/>
                  <a:t>Again, the consumption-labor tradeoff sinks this model’s prediction, and consumption moves the opposite direction</a:t>
                </a:r>
              </a:p>
            </p:txBody>
          </p:sp>
        </mc:Choice>
        <mc:Fallback>
          <p:sp>
            <p:nvSpPr>
              <p:cNvPr id="6" name="TextBox 5">
                <a:extLst>
                  <a:ext uri="{FF2B5EF4-FFF2-40B4-BE49-F238E27FC236}">
                    <a16:creationId xmlns:a16="http://schemas.microsoft.com/office/drawing/2014/main" id="{2CEB1B39-6CDE-2EF5-28A8-2E686133016A}"/>
                  </a:ext>
                </a:extLst>
              </p:cNvPr>
              <p:cNvSpPr txBox="1">
                <a:spLocks noRot="1" noChangeAspect="1" noMove="1" noResize="1" noEditPoints="1" noAdjustHandles="1" noChangeArrowheads="1" noChangeShapeType="1" noTextEdit="1"/>
              </p:cNvSpPr>
              <p:nvPr/>
            </p:nvSpPr>
            <p:spPr>
              <a:xfrm>
                <a:off x="266217" y="1506022"/>
                <a:ext cx="2589622" cy="3416320"/>
              </a:xfrm>
              <a:prstGeom prst="rect">
                <a:avLst/>
              </a:prstGeom>
              <a:blipFill>
                <a:blip r:embed="rId4"/>
                <a:stretch>
                  <a:fillRect l="-2451" t="-741" b="-1852"/>
                </a:stretch>
              </a:blipFill>
            </p:spPr>
            <p:txBody>
              <a:bodyPr/>
              <a:lstStyle/>
              <a:p>
                <a:r>
                  <a:rPr lang="en-US">
                    <a:noFill/>
                  </a:rPr>
                  <a:t> </a:t>
                </a:r>
              </a:p>
            </p:txBody>
          </p:sp>
        </mc:Fallback>
      </mc:AlternateContent>
    </p:spTree>
    <p:extLst>
      <p:ext uri="{BB962C8B-B14F-4D97-AF65-F5344CB8AC3E}">
        <p14:creationId xmlns:p14="http://schemas.microsoft.com/office/powerpoint/2010/main" val="191955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The evolution of US GDP</a:t>
            </a:r>
            <a:br>
              <a:rPr lang="en-US"/>
            </a:br>
            <a:r>
              <a:rPr lang="en-US"/>
              <a:t>since 1947</a:t>
            </a:r>
          </a:p>
          <a:p>
            <a:r>
              <a:rPr lang="en-US"/>
              <a:t>The business cycles “wiggles”</a:t>
            </a:r>
            <a:br>
              <a:rPr lang="en-US"/>
            </a:br>
            <a:r>
              <a:rPr lang="en-US"/>
              <a:t>around a general upwards</a:t>
            </a:r>
            <a:br>
              <a:rPr lang="en-US"/>
            </a:br>
            <a:r>
              <a:rPr lang="en-US"/>
              <a:t>trend or trajectory in GDP</a:t>
            </a:r>
          </a:p>
          <a:p>
            <a:r>
              <a:rPr lang="en-US"/>
              <a:t>The evolution of GDP is</a:t>
            </a:r>
            <a:br>
              <a:rPr lang="en-US"/>
            </a:br>
            <a:r>
              <a:rPr lang="en-US"/>
              <a:t>irregular, where GDP may </a:t>
            </a:r>
            <a:br>
              <a:rPr lang="en-US"/>
            </a:br>
            <a:r>
              <a:rPr lang="en-US"/>
              <a:t>grow steady for a long time, </a:t>
            </a:r>
            <a:br>
              <a:rPr lang="en-US"/>
            </a:br>
            <a:r>
              <a:rPr lang="en-US"/>
              <a:t>or it may expand rapidly and</a:t>
            </a:r>
            <a:br>
              <a:rPr lang="en-US"/>
            </a:br>
            <a:r>
              <a:rPr lang="en-US"/>
              <a:t>contract steeply</a:t>
            </a:r>
          </a:p>
        </p:txBody>
      </p:sp>
      <p:pic>
        <p:nvPicPr>
          <p:cNvPr id="4" name="Picture 3">
            <a:extLst>
              <a:ext uri="{FF2B5EF4-FFF2-40B4-BE49-F238E27FC236}">
                <a16:creationId xmlns:a16="http://schemas.microsoft.com/office/drawing/2014/main" id="{3463390D-52A9-C947-BD2C-EDEF09AC6C78}"/>
              </a:ext>
            </a:extLst>
          </p:cNvPr>
          <p:cNvPicPr>
            <a:picLocks noChangeAspect="1"/>
          </p:cNvPicPr>
          <p:nvPr/>
        </p:nvPicPr>
        <p:blipFill>
          <a:blip r:embed="rId2"/>
          <a:stretch>
            <a:fillRect/>
          </a:stretch>
        </p:blipFill>
        <p:spPr>
          <a:xfrm>
            <a:off x="5559255" y="1825625"/>
            <a:ext cx="6632745" cy="5032375"/>
          </a:xfrm>
          <a:prstGeom prst="rect">
            <a:avLst/>
          </a:prstGeom>
        </p:spPr>
      </p:pic>
    </p:spTree>
    <p:extLst>
      <p:ext uri="{BB962C8B-B14F-4D97-AF65-F5344CB8AC3E}">
        <p14:creationId xmlns:p14="http://schemas.microsoft.com/office/powerpoint/2010/main" val="1802980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10000"/>
              </a:bodyPr>
              <a:lstStyle/>
              <a:p>
                <a:r>
                  <a:rPr lang="en-US" dirty="0"/>
                  <a:t>We can model the preferences for disutility of work with </a:t>
                </a:r>
                <a14:m>
                  <m:oMath xmlns:m="http://schemas.openxmlformats.org/officeDocument/2006/math">
                    <m:r>
                      <a:rPr lang="en-US" b="0" i="1" smtClean="0">
                        <a:latin typeface="Cambria Math" panose="02040503050406030204" pitchFamily="18" charset="0"/>
                      </a:rPr>
                      <m:t>𝜃</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we have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to model an increase in disutility of work</a:t>
                </a:r>
              </a:p>
              <a:p>
                <a14:m>
                  <m:oMath xmlns:m="http://schemas.openxmlformats.org/officeDocument/2006/math">
                    <m:r>
                      <a:rPr lang="en-US" b="0" i="1" smtClean="0">
                        <a:latin typeface="Cambria Math" panose="02040503050406030204" pitchFamily="18" charset="0"/>
                      </a:rPr>
                      <m:t>𝜃</m:t>
                    </m:r>
                  </m:oMath>
                </a14:m>
                <a:r>
                  <a:rPr lang="en-US" dirty="0"/>
                  <a:t> comes from our consumption-labor tradeoff</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An increase in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will shift the curve to the left, which decreases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do recessions happen when everyone decides to rest more?</a:t>
                </a:r>
              </a:p>
            </p:txBody>
          </p:sp>
        </mc:Choice>
        <mc:Fallback>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2267" r="-232"/>
                </a:stretch>
              </a:blipFill>
            </p:spPr>
            <p:txBody>
              <a:bodyPr/>
              <a:lstStyle/>
              <a:p>
                <a:r>
                  <a:rPr lang="en-US">
                    <a:noFill/>
                  </a:rPr>
                  <a:t> </a:t>
                </a:r>
              </a:p>
            </p:txBody>
          </p:sp>
        </mc:Fallback>
      </mc:AlternateContent>
    </p:spTree>
    <p:extLst>
      <p:ext uri="{BB962C8B-B14F-4D97-AF65-F5344CB8AC3E}">
        <p14:creationId xmlns:p14="http://schemas.microsoft.com/office/powerpoint/2010/main" val="2497096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20000"/>
              </a:bodyPr>
              <a:lstStyle/>
              <a:p>
                <a:r>
                  <a:rPr lang="en-US" dirty="0"/>
                  <a:t>We have a similar recessionary estimate with taxes, which functions similarly to an increase in </a:t>
                </a:r>
                <a14:m>
                  <m:oMath xmlns:m="http://schemas.openxmlformats.org/officeDocument/2006/math">
                    <m:r>
                      <a:rPr lang="en-US" b="0" i="1" smtClean="0">
                        <a:latin typeface="Cambria Math" panose="02040503050406030204" pitchFamily="18" charset="0"/>
                      </a:rPr>
                      <m:t>𝜃</m:t>
                    </m:r>
                  </m:oMath>
                </a14:m>
                <a:endParaRPr lang="en-US" dirty="0"/>
              </a:p>
              <a:p>
                <a:r>
                  <a:rPr lang="en-US" dirty="0"/>
                  <a:t>A representative firm still equates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but our consumption-labor trade off becomes</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This is similar to theta, where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shifts the curve to the left</a:t>
                </a:r>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how often do tax rates change and changes don’t correlate with business cycles well</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3023" r="-348" b="-1259"/>
                </a:stretch>
              </a:blipFill>
            </p:spPr>
            <p:txBody>
              <a:bodyPr/>
              <a:lstStyle/>
              <a:p>
                <a:r>
                  <a:rPr lang="en-US">
                    <a:noFill/>
                  </a:rPr>
                  <a:t> </a:t>
                </a:r>
              </a:p>
            </p:txBody>
          </p:sp>
        </mc:Fallback>
      </mc:AlternateContent>
    </p:spTree>
    <p:extLst>
      <p:ext uri="{BB962C8B-B14F-4D97-AF65-F5344CB8AC3E}">
        <p14:creationId xmlns:p14="http://schemas.microsoft.com/office/powerpoint/2010/main" val="2727398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p:pic>
        <p:nvPicPr>
          <p:cNvPr id="4" name="Content Placeholder 3">
            <a:extLst>
              <a:ext uri="{FF2B5EF4-FFF2-40B4-BE49-F238E27FC236}">
                <a16:creationId xmlns:a16="http://schemas.microsoft.com/office/drawing/2014/main" id="{AA71D920-7C3E-8797-4550-3576B8A9206E}"/>
              </a:ext>
            </a:extLst>
          </p:cNvPr>
          <p:cNvPicPr>
            <a:picLocks noGrp="1" noChangeAspect="1"/>
          </p:cNvPicPr>
          <p:nvPr>
            <p:ph idx="1"/>
          </p:nvPr>
        </p:nvPicPr>
        <p:blipFill>
          <a:blip r:embed="rId2"/>
          <a:stretch>
            <a:fillRect/>
          </a:stretch>
        </p:blipFill>
        <p:spPr>
          <a:xfrm>
            <a:off x="2146476" y="1180619"/>
            <a:ext cx="7478087" cy="567738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66B1E22-7E50-96B3-1B6F-EA8365CA352A}"/>
                  </a:ext>
                </a:extLst>
              </p:cNvPr>
              <p:cNvSpPr txBox="1"/>
              <p:nvPr/>
            </p:nvSpPr>
            <p:spPr>
              <a:xfrm>
                <a:off x="277792" y="1458410"/>
                <a:ext cx="1868684" cy="5078313"/>
              </a:xfrm>
              <a:prstGeom prst="rect">
                <a:avLst/>
              </a:prstGeom>
              <a:noFill/>
            </p:spPr>
            <p:txBody>
              <a:bodyPr wrap="square" rtlCol="0">
                <a:spAutoFit/>
              </a:bodyPr>
              <a:lstStyle/>
              <a:p>
                <a:r>
                  <a:rPr lang="en-US" dirty="0"/>
                  <a:t>Consistent with our data, increases in disutility of work or taxes reduces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investment, </a:t>
                </a:r>
                <a14:m>
                  <m:oMath xmlns:m="http://schemas.openxmlformats.org/officeDocument/2006/math">
                    <m:r>
                      <a:rPr lang="en-US" b="0" i="1" smtClean="0">
                        <a:latin typeface="Cambria Math" panose="02040503050406030204" pitchFamily="18" charset="0"/>
                      </a:rPr>
                      <m:t>𝐾</m:t>
                    </m:r>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These factors impact our consumption-labor curve, which shifts leftward</a:t>
                </a:r>
              </a:p>
              <a:p>
                <a:endParaRPr lang="en-US" dirty="0"/>
              </a:p>
            </p:txBody>
          </p:sp>
        </mc:Choice>
        <mc:Fallback>
          <p:sp>
            <p:nvSpPr>
              <p:cNvPr id="5" name="TextBox 4">
                <a:extLst>
                  <a:ext uri="{FF2B5EF4-FFF2-40B4-BE49-F238E27FC236}">
                    <a16:creationId xmlns:a16="http://schemas.microsoft.com/office/drawing/2014/main" id="{366B1E22-7E50-96B3-1B6F-EA8365CA352A}"/>
                  </a:ext>
                </a:extLst>
              </p:cNvPr>
              <p:cNvSpPr txBox="1">
                <a:spLocks noRot="1" noChangeAspect="1" noMove="1" noResize="1" noEditPoints="1" noAdjustHandles="1" noChangeArrowheads="1" noChangeShapeType="1" noTextEdit="1"/>
              </p:cNvSpPr>
              <p:nvPr/>
            </p:nvSpPr>
            <p:spPr>
              <a:xfrm>
                <a:off x="277792" y="1458410"/>
                <a:ext cx="1868684" cy="5078313"/>
              </a:xfrm>
              <a:prstGeom prst="rect">
                <a:avLst/>
              </a:prstGeom>
              <a:blipFill>
                <a:blip r:embed="rId3"/>
                <a:stretch>
                  <a:fillRect l="-3401" t="-499" r="-3401"/>
                </a:stretch>
              </a:blipFill>
            </p:spPr>
            <p:txBody>
              <a:bodyPr/>
              <a:lstStyle/>
              <a:p>
                <a:r>
                  <a:rPr lang="en-US">
                    <a:noFill/>
                  </a:rPr>
                  <a:t> </a:t>
                </a:r>
              </a:p>
            </p:txBody>
          </p:sp>
        </mc:Fallback>
      </mc:AlternateContent>
    </p:spTree>
    <p:extLst>
      <p:ext uri="{BB962C8B-B14F-4D97-AF65-F5344CB8AC3E}">
        <p14:creationId xmlns:p14="http://schemas.microsoft.com/office/powerpoint/2010/main" val="44163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F0A-1C5B-B062-676A-0CEAF5BCC094}"/>
              </a:ext>
            </a:extLst>
          </p:cNvPr>
          <p:cNvSpPr>
            <a:spLocks noGrp="1"/>
          </p:cNvSpPr>
          <p:nvPr>
            <p:ph type="title"/>
          </p:nvPr>
        </p:nvSpPr>
        <p:spPr/>
        <p:txBody>
          <a:bodyPr/>
          <a:lstStyle/>
          <a:p>
            <a:r>
              <a:rPr lang="en-US" dirty="0"/>
              <a:t>Assessing the Real Business Cycle Model</a:t>
            </a:r>
          </a:p>
        </p:txBody>
      </p:sp>
      <p:sp>
        <p:nvSpPr>
          <p:cNvPr id="3" name="Text Placeholder 2">
            <a:extLst>
              <a:ext uri="{FF2B5EF4-FFF2-40B4-BE49-F238E27FC236}">
                <a16:creationId xmlns:a16="http://schemas.microsoft.com/office/drawing/2014/main" id="{409E5BCB-CAB3-D52D-5F1A-ECAD9BC48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97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want to try to answer this question</a:t>
            </a:r>
          </a:p>
          <a:p>
            <a:r>
              <a:rPr lang="en-US" dirty="0"/>
              <a:t>First, why some kinds of shocks produce business cycles while other type of shocks do not in the Real Business Model?</a:t>
            </a:r>
          </a:p>
          <a:p>
            <a:pPr lvl="1"/>
            <a:r>
              <a:rPr lang="en-US" dirty="0"/>
              <a:t>We saw that productivity, tax, and disutility of working shocks produce business-cycle responses</a:t>
            </a:r>
          </a:p>
          <a:p>
            <a:pPr lvl="1"/>
            <a:r>
              <a:rPr lang="en-US" dirty="0"/>
              <a:t>The Real Business Cycle Model has a common source to produce something like a business cycle: the </a:t>
            </a:r>
            <a:r>
              <a:rPr lang="en-US" b="1" dirty="0"/>
              <a:t>labor-consumption tradeoff</a:t>
            </a:r>
          </a:p>
          <a:p>
            <a:r>
              <a:rPr lang="en-US" dirty="0"/>
              <a:t>Anything </a:t>
            </a:r>
            <a:r>
              <a:rPr lang="en-US" b="1" dirty="0"/>
              <a:t>that does not shift </a:t>
            </a:r>
            <a:r>
              <a:rPr lang="en-US" dirty="0"/>
              <a:t>the labor-consumption tradeoff curve will cause a tradeoff between consumption and employment</a:t>
            </a:r>
          </a:p>
          <a:p>
            <a:r>
              <a:rPr lang="en-US" dirty="0"/>
              <a:t>Two effects for the representative household when it does not shift</a:t>
            </a:r>
          </a:p>
          <a:p>
            <a:pPr lvl="1"/>
            <a:r>
              <a:rPr lang="en-US" dirty="0"/>
              <a:t>1) Households feel richer and consume more and work less</a:t>
            </a:r>
          </a:p>
          <a:p>
            <a:pPr lvl="1"/>
            <a:r>
              <a:rPr lang="en-US" dirty="0"/>
              <a:t>2) Households feel poorer and consumes less and work more</a:t>
            </a:r>
          </a:p>
        </p:txBody>
      </p:sp>
    </p:spTree>
    <p:extLst>
      <p:ext uri="{BB962C8B-B14F-4D97-AF65-F5344CB8AC3E}">
        <p14:creationId xmlns:p14="http://schemas.microsoft.com/office/powerpoint/2010/main" val="234745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Why did productivity, taxes, and disutility/laziness produce business cycles in the model?</a:t>
                </a:r>
              </a:p>
              <a:p>
                <a:pPr lvl="1"/>
                <a:r>
                  <a:rPr lang="en-US" dirty="0"/>
                  <a:t>These shocks </a:t>
                </a:r>
                <a:r>
                  <a:rPr lang="en-US" b="1" dirty="0"/>
                  <a:t>directly impact the labor-consumption tradeoff curve</a:t>
                </a:r>
              </a:p>
              <a:p>
                <a:pPr lvl="1"/>
                <a:r>
                  <a:rPr lang="en-US" dirty="0"/>
                  <a:t>These shocks affect how the household perceive the tradeoff between time dedicated to working and time dedicated to leisure</a:t>
                </a:r>
              </a:p>
              <a:p>
                <a:pPr lvl="1"/>
                <a:r>
                  <a:rPr lang="en-US" dirty="0"/>
                  <a:t>The other types of shocks did not directly affect the labor-consumption tradeoff curve</a:t>
                </a:r>
              </a:p>
              <a:p>
                <a:r>
                  <a:rPr lang="en-US" dirty="0"/>
                  <a:t>Assumption</a:t>
                </a:r>
              </a:p>
              <a:p>
                <a:pPr lvl="1"/>
                <a:r>
                  <a:rPr lang="en-US" dirty="0"/>
                  <a:t>The labor market is competitive </a:t>
                </a:r>
              </a:p>
              <a:p>
                <a:pPr lvl="1"/>
                <a:r>
                  <a:rPr lang="en-US" dirty="0"/>
                  <a:t>Households can choose without restriction about how much labor they provide each period at the market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 model thinks about employment and structural unemployment (or involuntary unemployment) does not exist since the market is competitive</a:t>
                </a:r>
              </a:p>
              <a:p>
                <a:pPr lvl="1"/>
                <a:r>
                  <a:rPr lang="en-US" dirty="0"/>
                  <a:t>What happens when the labor market is not competitive? </a:t>
                </a:r>
              </a:p>
            </p:txBody>
          </p:sp>
        </mc:Choice>
        <mc:Fallback>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50092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can try to do a quantitative assessment</a:t>
                </a:r>
              </a:p>
              <a:p>
                <a:r>
                  <a:rPr lang="en-US" dirty="0"/>
                  <a:t>Do the following steps</a:t>
                </a:r>
              </a:p>
              <a:p>
                <a:pPr marL="914400" lvl="1" indent="-457200">
                  <a:buFont typeface="+mj-lt"/>
                  <a:buAutoNum type="arabicPeriod"/>
                </a:pPr>
                <a:r>
                  <a:rPr lang="en-US" dirty="0"/>
                  <a:t>Construct a full model with infinite horizon instead of a 2-period model that include labor, capital, and depreciation in every period</a:t>
                </a:r>
              </a:p>
              <a:p>
                <a:pPr marL="914400" lvl="1" indent="-457200">
                  <a:buFont typeface="+mj-lt"/>
                  <a:buAutoNum type="arabicPeriod"/>
                </a:pPr>
                <a:r>
                  <a:rPr lang="en-US" dirty="0"/>
                  <a:t>Set values for your parameters, such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𝜃</m:t>
                    </m:r>
                  </m:oMath>
                </a14:m>
                <a:r>
                  <a:rPr lang="en-US" dirty="0"/>
                  <a:t>, etc. based on microeconomic data</a:t>
                </a:r>
              </a:p>
              <a:p>
                <a:pPr marL="914400" lvl="1" indent="-457200">
                  <a:buFont typeface="+mj-lt"/>
                  <a:buAutoNum type="arabicPeriod"/>
                </a:pPr>
                <a:r>
                  <a:rPr lang="en-US" dirty="0"/>
                  <a:t>Do a growth-accounting exercise and find the Solow residuals for each period (which is usually quarters). How large are the productivity changes?</a:t>
                </a:r>
              </a:p>
              <a:p>
                <a:pPr marL="914400" lvl="1" indent="-457200">
                  <a:buFont typeface="+mj-lt"/>
                  <a:buAutoNum type="arabicPeriod"/>
                </a:pPr>
                <a:r>
                  <a:rPr lang="en-US" dirty="0"/>
                  <a:t>Simulate how the model economy would respond to technology shocks from the growth accounting Solow residual changes in the prior step</a:t>
                </a:r>
              </a:p>
              <a:p>
                <a:pPr marL="914400" lvl="1" indent="-457200">
                  <a:buFont typeface="+mj-lt"/>
                  <a:buAutoNum type="arabicPeriod"/>
                </a:pPr>
                <a:r>
                  <a:rPr lang="en-US" dirty="0"/>
                  <a:t>Measure the behavior of the variables of interest in the model economy such as GDP, employment, and investment, and compare it to the same measures taken from the real economy. </a:t>
                </a:r>
              </a:p>
            </p:txBody>
          </p:sp>
        </mc:Choice>
        <mc:Fallback>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104369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840657" cy="5032376"/>
          </a:xfrm>
        </p:spPr>
        <p:txBody>
          <a:bodyPr>
            <a:normAutofit/>
          </a:bodyPr>
          <a:lstStyle/>
          <a:p>
            <a:r>
              <a:rPr lang="en-US" dirty="0"/>
              <a:t>How does the Real Business Cycle Model do when going through these 5 steps?</a:t>
            </a:r>
          </a:p>
          <a:p>
            <a:pPr lvl="1"/>
            <a:r>
              <a:rPr lang="en-US" dirty="0"/>
              <a:t>We need to compare predicted vs actual</a:t>
            </a:r>
          </a:p>
          <a:p>
            <a:r>
              <a:rPr lang="en-US" dirty="0" err="1"/>
              <a:t>Kydland</a:t>
            </a:r>
            <a:r>
              <a:rPr lang="en-US" dirty="0"/>
              <a:t> and Prescott (1982) found that the Real Business Cycle Model could produce about two-thirds (66%) of the volatility in GDP observed in real data</a:t>
            </a:r>
          </a:p>
          <a:p>
            <a:r>
              <a:rPr lang="en-US" dirty="0"/>
              <a:t>In addition, the Real Business Cycle Model reproduce the main correlations that define a business cycle:</a:t>
            </a:r>
          </a:p>
          <a:p>
            <a:pPr lvl="1"/>
            <a:r>
              <a:rPr lang="en-US" dirty="0"/>
              <a:t>Productivity, output, employment, consumption, and investment move together</a:t>
            </a:r>
          </a:p>
          <a:p>
            <a:pPr lvl="1"/>
            <a:r>
              <a:rPr lang="en-US" dirty="0"/>
              <a:t>Investment is more volatile than GDP</a:t>
            </a:r>
          </a:p>
          <a:p>
            <a:pPr lvl="1"/>
            <a:r>
              <a:rPr lang="en-US" dirty="0" err="1"/>
              <a:t>Kyland</a:t>
            </a:r>
            <a:r>
              <a:rPr lang="en-US" dirty="0"/>
              <a:t> and Prescott (1982) conclude that while the model is not perfect, it is satisfactory approximation of real economy behavior</a:t>
            </a:r>
          </a:p>
          <a:p>
            <a:pPr lvl="1"/>
            <a:endParaRPr lang="en-US" dirty="0"/>
          </a:p>
        </p:txBody>
      </p:sp>
    </p:spTree>
    <p:extLst>
      <p:ext uri="{BB962C8B-B14F-4D97-AF65-F5344CB8AC3E}">
        <p14:creationId xmlns:p14="http://schemas.microsoft.com/office/powerpoint/2010/main" val="3511096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policy implications?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b="1" dirty="0"/>
              <a:t>Key:</a:t>
            </a:r>
            <a:r>
              <a:rPr lang="en-US" dirty="0"/>
              <a:t> It is assumed that the First Welfare Theorem holds in the Real Business Cycle Mode</a:t>
            </a:r>
          </a:p>
          <a:p>
            <a:pPr lvl="1"/>
            <a:r>
              <a:rPr lang="en-US" dirty="0"/>
              <a:t>If this model is correct, then fiscal and monetary policy can be harmful</a:t>
            </a:r>
          </a:p>
          <a:p>
            <a:pPr lvl="1"/>
            <a:r>
              <a:rPr lang="en-US" dirty="0"/>
              <a:t>When first proposed, it ran counter to decades of macroeconomic thinking</a:t>
            </a:r>
          </a:p>
          <a:p>
            <a:r>
              <a:rPr lang="en-US" dirty="0"/>
              <a:t>What does this mean?</a:t>
            </a:r>
          </a:p>
          <a:p>
            <a:pPr lvl="1"/>
            <a:r>
              <a:rPr lang="en-US" b="1" dirty="0"/>
              <a:t>Key</a:t>
            </a:r>
            <a:r>
              <a:rPr lang="en-US" dirty="0"/>
              <a:t>: Business cycles are just the efficient way for the economy to respond to changes in productivity</a:t>
            </a:r>
          </a:p>
          <a:p>
            <a:pPr lvl="1"/>
            <a:r>
              <a:rPr lang="en-US" dirty="0"/>
              <a:t>There is no reason to improve what the market is doing and nothing should be done to stabilize or prevent business cycles</a:t>
            </a:r>
          </a:p>
          <a:p>
            <a:pPr lvl="1"/>
            <a:r>
              <a:rPr lang="en-US" dirty="0"/>
              <a:t>When productivity rises, people should work more and produce more</a:t>
            </a:r>
          </a:p>
          <a:p>
            <a:pPr lvl="1"/>
            <a:r>
              <a:rPr lang="en-US" dirty="0"/>
              <a:t>When productivity falls, people should enjoy more leisure</a:t>
            </a:r>
          </a:p>
          <a:p>
            <a:r>
              <a:rPr lang="en-US" dirty="0"/>
              <a:t>This looks at real (not nominal) business cycles</a:t>
            </a:r>
          </a:p>
          <a:p>
            <a:pPr lvl="1"/>
            <a:r>
              <a:rPr lang="en-US" dirty="0"/>
              <a:t>No need for monetary policy to stabilize the economy</a:t>
            </a:r>
          </a:p>
        </p:txBody>
      </p:sp>
    </p:spTree>
    <p:extLst>
      <p:ext uri="{BB962C8B-B14F-4D97-AF65-F5344CB8AC3E}">
        <p14:creationId xmlns:p14="http://schemas.microsoft.com/office/powerpoint/2010/main" val="3796321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dirty="0"/>
                  <a:t>The mechanisms for generating recessions are not very plausible</a:t>
                </a:r>
              </a:p>
              <a:p>
                <a:pPr lvl="1"/>
                <a:r>
                  <a:rPr lang="en-US" dirty="0"/>
                  <a:t>If we take productivity shocks literally as the result of technological progress, is it plausible for the rate of technology progress to fluctuate so much?</a:t>
                </a:r>
              </a:p>
              <a:p>
                <a:pPr lvl="1"/>
                <a:r>
                  <a:rPr lang="en-US" dirty="0"/>
                  <a:t>Defenders say that productivity shocks should be interpreted less literally and may represent changes in regulation or specific problems in large firms</a:t>
                </a:r>
              </a:p>
              <a:p>
                <a:r>
                  <a:rPr lang="en-US" dirty="0"/>
                  <a:t>Disagreement with the parameters needed to describe the household’s willingness to substitute between consumption and leisure – Frisch elasticity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Frisch elasticity captures the substitution effect with a change in wages</a:t>
                </a:r>
              </a:p>
              <a:p>
                <a:pPr lvl="1"/>
                <a:r>
                  <a:rPr lang="en-US" dirty="0"/>
                  <a:t>To produce large fluctuations in employment, the elasticity of labor supply needs to be high</a:t>
                </a:r>
              </a:p>
              <a:p>
                <a:pPr lvl="1"/>
                <a:r>
                  <a:rPr lang="en-US" dirty="0"/>
                  <a:t>The elasticity used in the Real Business Cycle Model is contradictory to microeconomic data from household behavior</a:t>
                </a:r>
              </a:p>
              <a:p>
                <a:pPr lvl="1"/>
                <a:r>
                  <a:rPr lang="en-US" dirty="0"/>
                  <a:t>Usual ranges are between 0.27 to 0.53 (Whalen &amp; </a:t>
                </a:r>
                <a:r>
                  <a:rPr lang="en-US" dirty="0" err="1"/>
                  <a:t>Reichling</a:t>
                </a:r>
                <a:r>
                  <a:rPr lang="en-US" dirty="0"/>
                  <a:t>, 2017)</a:t>
                </a:r>
              </a:p>
            </p:txBody>
          </p:sp>
        </mc:Choice>
        <mc:Fallback>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199" y="1825624"/>
                <a:ext cx="10515599" cy="5032376"/>
              </a:xfrm>
              <a:blipFill>
                <a:blip r:embed="rId2"/>
                <a:stretch>
                  <a:fillRect l="-965"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22730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Expansions are periods when</a:t>
            </a:r>
            <a:br>
              <a:rPr lang="en-US"/>
            </a:br>
            <a:r>
              <a:rPr lang="en-US"/>
              <a:t>GDP is growing</a:t>
            </a:r>
          </a:p>
          <a:p>
            <a:r>
              <a:rPr lang="en-US"/>
              <a:t>Recessions are periods when</a:t>
            </a:r>
            <a:br>
              <a:rPr lang="en-US"/>
            </a:br>
            <a:r>
              <a:rPr lang="en-US"/>
              <a:t>GDP is contracting </a:t>
            </a:r>
          </a:p>
          <a:p>
            <a:r>
              <a:rPr lang="en-US"/>
              <a:t>Recessions are sometimes</a:t>
            </a:r>
            <a:br>
              <a:rPr lang="en-US"/>
            </a:br>
            <a:r>
              <a:rPr lang="en-US"/>
              <a:t>considered two consecutive</a:t>
            </a:r>
            <a:br>
              <a:rPr lang="en-US"/>
            </a:br>
            <a:r>
              <a:rPr lang="en-US"/>
              <a:t>quarters of GDP contraction,</a:t>
            </a:r>
            <a:br>
              <a:rPr lang="en-US"/>
            </a:br>
            <a:r>
              <a:rPr lang="en-US"/>
              <a:t>but not always</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94877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a:bodyPr>
          <a:lstStyle/>
          <a:p>
            <a:r>
              <a:rPr lang="en-US" dirty="0"/>
              <a:t>It does not fit the behavior of prices </a:t>
            </a:r>
          </a:p>
          <a:p>
            <a:pPr lvl="1"/>
            <a:r>
              <a:rPr lang="en-US" dirty="0"/>
              <a:t>It does a better job with predicting the behavior of quantities</a:t>
            </a:r>
          </a:p>
          <a:p>
            <a:pPr lvl="1"/>
            <a:r>
              <a:rPr lang="en-US" dirty="0"/>
              <a:t>Real wage do not co-vary with business cycles</a:t>
            </a:r>
          </a:p>
          <a:p>
            <a:r>
              <a:rPr lang="en-US" dirty="0"/>
              <a:t>No structural (involuntary) unemployment</a:t>
            </a:r>
          </a:p>
          <a:p>
            <a:pPr lvl="1"/>
            <a:r>
              <a:rPr lang="en-US" dirty="0"/>
              <a:t>Structural unemployment is a main feature of business cycles</a:t>
            </a:r>
          </a:p>
          <a:p>
            <a:pPr lvl="1"/>
            <a:r>
              <a:rPr lang="en-US" dirty="0"/>
              <a:t>There is no structural unemployment in the Real Business Cycle Model</a:t>
            </a:r>
          </a:p>
          <a:p>
            <a:r>
              <a:rPr lang="en-US" dirty="0"/>
              <a:t>Treating the Solow residual as an exogenous productivity</a:t>
            </a:r>
          </a:p>
          <a:p>
            <a:pPr lvl="1"/>
            <a:r>
              <a:rPr lang="en-US" dirty="0"/>
              <a:t>For example, a restaurant sees a slow down in business and its factor of production are not being utilized</a:t>
            </a:r>
          </a:p>
          <a:p>
            <a:pPr lvl="1"/>
            <a:r>
              <a:rPr lang="en-US" dirty="0"/>
              <a:t>The restaurant having lower productivity due to business condition</a:t>
            </a:r>
          </a:p>
          <a:p>
            <a:pPr lvl="1"/>
            <a:r>
              <a:rPr lang="en-US" dirty="0"/>
              <a:t>This is an endogenous (circular) cycle and not due to the restaurant having lower technology employed</a:t>
            </a:r>
          </a:p>
        </p:txBody>
      </p:sp>
    </p:spTree>
    <p:extLst>
      <p:ext uri="{BB962C8B-B14F-4D97-AF65-F5344CB8AC3E}">
        <p14:creationId xmlns:p14="http://schemas.microsoft.com/office/powerpoint/2010/main" val="31187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92500" lnSpcReduction="10000"/>
          </a:bodyPr>
          <a:lstStyle/>
          <a:p>
            <a:r>
              <a:rPr lang="en-US"/>
              <a:t>Recessions are determined by</a:t>
            </a:r>
            <a:br>
              <a:rPr lang="en-US"/>
            </a:br>
            <a:r>
              <a:rPr lang="en-US"/>
              <a:t>a committee within the </a:t>
            </a:r>
            <a:br>
              <a:rPr lang="en-US"/>
            </a:br>
            <a:r>
              <a:rPr lang="en-US"/>
              <a:t>National Bureau of Economic</a:t>
            </a:r>
            <a:br>
              <a:rPr lang="en-US"/>
            </a:br>
            <a:r>
              <a:rPr lang="en-US"/>
              <a:t>Research (NBER)</a:t>
            </a:r>
          </a:p>
          <a:p>
            <a:r>
              <a:rPr lang="en-US"/>
              <a:t>These are the gray areas</a:t>
            </a:r>
          </a:p>
          <a:p>
            <a:r>
              <a:rPr lang="en-US"/>
              <a:t>The beginning of a recession</a:t>
            </a:r>
            <a:br>
              <a:rPr lang="en-US"/>
            </a:br>
            <a:r>
              <a:rPr lang="en-US"/>
              <a:t>starts at the ”</a:t>
            </a:r>
            <a:r>
              <a:rPr lang="en-US" b="1"/>
              <a:t>peak</a:t>
            </a:r>
            <a:r>
              <a:rPr lang="en-US"/>
              <a:t>” or end of an</a:t>
            </a:r>
            <a:br>
              <a:rPr lang="en-US"/>
            </a:br>
            <a:r>
              <a:rPr lang="en-US"/>
              <a:t>expansion period when GDP</a:t>
            </a:r>
            <a:br>
              <a:rPr lang="en-US"/>
            </a:br>
            <a:r>
              <a:rPr lang="en-US"/>
              <a:t>begins declining</a:t>
            </a:r>
          </a:p>
          <a:p>
            <a:r>
              <a:rPr lang="en-US"/>
              <a:t>The end of a recession starts</a:t>
            </a:r>
            <a:br>
              <a:rPr lang="en-US"/>
            </a:br>
            <a:r>
              <a:rPr lang="en-US"/>
              <a:t>at the “</a:t>
            </a:r>
            <a:r>
              <a:rPr lang="en-US" b="1"/>
              <a:t>trough</a:t>
            </a:r>
            <a:r>
              <a:rPr lang="en-US"/>
              <a:t>” or beginning of</a:t>
            </a:r>
            <a:br>
              <a:rPr lang="en-US"/>
            </a:br>
            <a:r>
              <a:rPr lang="en-US"/>
              <a:t>a new expansion period </a:t>
            </a:r>
            <a:br>
              <a:rPr lang="en-US"/>
            </a:br>
            <a:r>
              <a:rPr lang="en-US"/>
              <a:t>when GDP grows again</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08686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lnSpcReduction="10000"/>
          </a:bodyPr>
          <a:lstStyle/>
          <a:p>
            <a:r>
              <a:rPr lang="en-US"/>
              <a:t>The committee does look at</a:t>
            </a:r>
            <a:br>
              <a:rPr lang="en-US"/>
            </a:br>
            <a:r>
              <a:rPr lang="en-US"/>
              <a:t>GDP growth, but they also</a:t>
            </a:r>
            <a:br>
              <a:rPr lang="en-US"/>
            </a:br>
            <a:r>
              <a:rPr lang="en-US"/>
              <a:t>consider a broad range of</a:t>
            </a:r>
            <a:br>
              <a:rPr lang="en-US"/>
            </a:br>
            <a:r>
              <a:rPr lang="en-US"/>
              <a:t>indicators</a:t>
            </a:r>
          </a:p>
          <a:p>
            <a:r>
              <a:rPr lang="en-US"/>
              <a:t>There was a 2.0% decline</a:t>
            </a:r>
            <a:br>
              <a:rPr lang="en-US"/>
            </a:br>
            <a:r>
              <a:rPr lang="en-US"/>
              <a:t>in Q1 2022 and a 0.6% decline</a:t>
            </a:r>
            <a:br>
              <a:rPr lang="en-US"/>
            </a:br>
            <a:r>
              <a:rPr lang="en-US"/>
              <a:t>in Q2 2022, but this has not</a:t>
            </a:r>
            <a:br>
              <a:rPr lang="en-US"/>
            </a:br>
            <a:r>
              <a:rPr lang="en-US"/>
              <a:t>been declared a recession.</a:t>
            </a:r>
          </a:p>
          <a:p>
            <a:r>
              <a:rPr lang="en-US"/>
              <a:t>Why?</a:t>
            </a:r>
          </a:p>
          <a:p>
            <a:r>
              <a:rPr lang="en-US"/>
              <a:t>Robust labor market, positive</a:t>
            </a:r>
            <a:br>
              <a:rPr lang="en-US"/>
            </a:br>
            <a:r>
              <a:rPr lang="en-US"/>
              <a:t>industrial production</a:t>
            </a:r>
          </a:p>
          <a:p>
            <a:r>
              <a:rPr lang="en-US" sz="1400">
                <a:hlinkClick r:id="rId2"/>
              </a:rPr>
              <a:t>https://www.dallasfed.org/research/economics/2022/0802</a:t>
            </a:r>
            <a:endParaRPr lang="en-US" sz="1400"/>
          </a:p>
          <a:p>
            <a:endParaRPr lang="en-US" sz="1400"/>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3"/>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385430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8103</TotalTime>
  <Words>5384</Words>
  <Application>Microsoft Macintosh PowerPoint</Application>
  <PresentationFormat>Widescreen</PresentationFormat>
  <Paragraphs>613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Week 7: The Business Cycle</vt:lpstr>
      <vt:lpstr>Announcements</vt:lpstr>
      <vt:lpstr>Overview</vt:lpstr>
      <vt:lpstr>Business Cycles</vt:lpstr>
      <vt:lpstr>What are Business Cycles?</vt:lpstr>
      <vt:lpstr>What are Business Cycles</vt:lpstr>
      <vt:lpstr>What are Business Cycles</vt:lpstr>
      <vt:lpstr>How is the business cycle determined?</vt:lpstr>
      <vt:lpstr>How is the business cycle determined?</vt:lpstr>
      <vt:lpstr>How is the business cycle determined?</vt:lpstr>
      <vt:lpstr>How is the business cycle determined?</vt:lpstr>
      <vt:lpstr>How is the business cycle determined?</vt:lpstr>
      <vt:lpstr>Post-WWII US Business Cycles</vt:lpstr>
      <vt:lpstr>Post-WWII US Business Cycles</vt:lpstr>
      <vt:lpstr>Post-WWII US Business Cycles</vt:lpstr>
      <vt:lpstr>Post-WWII US Business Cycles</vt:lpstr>
      <vt:lpstr>Post-WWII US Business Cycles</vt:lpstr>
      <vt:lpstr>Post-WWII US Business Cycles</vt:lpstr>
      <vt:lpstr>The Phillips Curve</vt:lpstr>
      <vt:lpstr>The Phillips Curve</vt:lpstr>
      <vt:lpstr>The Phillips Curve</vt:lpstr>
      <vt:lpstr>The Great Depression</vt:lpstr>
      <vt:lpstr>The Great Depression</vt:lpstr>
      <vt:lpstr>The Real Business Cycle Model</vt:lpstr>
      <vt:lpstr>Overview</vt:lpstr>
      <vt:lpstr>Two-Period Model</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Two-Period Model</vt:lpstr>
      <vt:lpstr>Two-Period Model</vt:lpstr>
      <vt:lpstr>Two-Period Model</vt:lpstr>
      <vt:lpstr>Production Function in Period 1</vt:lpstr>
      <vt:lpstr>Consumption-Labor Tradeoff</vt:lpstr>
      <vt:lpstr>Consumption-Labor Tradeoff</vt:lpstr>
      <vt:lpstr>Consumption-Investment Tradeoff</vt:lpstr>
      <vt:lpstr>Market Clearing</vt:lpstr>
      <vt:lpstr>Two-Period Economy</vt:lpstr>
      <vt:lpstr>Two-Period Economy</vt:lpstr>
      <vt:lpstr>Two-Period Economy: Correct Estimate</vt:lpstr>
      <vt:lpstr>Two-Period Economy: Incorrect Estimate</vt:lpstr>
      <vt:lpstr>Markets</vt:lpstr>
      <vt:lpstr>Shocks</vt:lpstr>
      <vt:lpstr>Productivity Shocks</vt:lpstr>
      <vt:lpstr>Productivity Shocks</vt:lpstr>
      <vt:lpstr>Productivity Shocks</vt:lpstr>
      <vt:lpstr>Productivity Shocks</vt:lpstr>
      <vt:lpstr>Productivity Shocks</vt:lpstr>
      <vt:lpstr>Productivity Shocks</vt:lpstr>
      <vt:lpstr>Other Shocks</vt:lpstr>
      <vt:lpstr>Impatience Shocks</vt:lpstr>
      <vt:lpstr>Impatience Shocks</vt:lpstr>
      <vt:lpstr>Optimism Shocks</vt:lpstr>
      <vt:lpstr>Optimism Shocks</vt:lpstr>
      <vt:lpstr>Laziness or Tax Shocks</vt:lpstr>
      <vt:lpstr>Laziness or Tax Shocks</vt:lpstr>
      <vt:lpstr>Laziness or Tax Shocks</vt:lpstr>
      <vt:lpstr>Assessing the Real Business Cycle Model</vt:lpstr>
      <vt:lpstr>Assessing the Real Business Cycle Model</vt:lpstr>
      <vt:lpstr>Assessing the Real Business Cycle Model</vt:lpstr>
      <vt:lpstr>Assessing the Real Business Cycle Model</vt:lpstr>
      <vt:lpstr>Assessing the Real Business Cycle Model</vt:lpstr>
      <vt:lpstr>What are the policy implications?</vt:lpstr>
      <vt:lpstr>What are the criticisms?</vt:lpstr>
      <vt:lpstr>What are the criticisms?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The Business Cycle</dc:title>
  <dc:creator>Samuel Rowe</dc:creator>
  <cp:lastModifiedBy>Samuel Rowe</cp:lastModifiedBy>
  <cp:revision>42</cp:revision>
  <dcterms:created xsi:type="dcterms:W3CDTF">2024-01-10T02:12:42Z</dcterms:created>
  <dcterms:modified xsi:type="dcterms:W3CDTF">2024-01-15T17:16:27Z</dcterms:modified>
</cp:coreProperties>
</file>